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 id="2147483660" r:id="rId5"/>
  </p:sldMasterIdLst>
  <p:notesMasterIdLst>
    <p:notesMasterId r:id="rId8"/>
  </p:notesMasterIdLst>
  <p:sldIdLst>
    <p:sldId id="256" r:id="rId6"/>
    <p:sldId id="257" r:id="rId7"/>
  </p:sldIdLst>
  <p:sldSz cx="12192000" cy="6858000"/>
  <p:notesSz cx="6881813"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8C3D5A-1926-E571-C4F1-3A288ED6DE7A}" v="19" dt="2019-10-09T19:43:03.679"/>
    <p1510:client id="{456FE937-AE28-73F7-4852-3F4AE515F023}" v="83" dt="2019-10-09T19:40:23.565"/>
  </p1510:revLst>
</p1510:revInfo>
</file>

<file path=ppt/tableStyles.xml><?xml version="1.0" encoding="utf-8"?>
<a:tblStyleLst xmlns:a="http://schemas.openxmlformats.org/drawingml/2006/main" def="{06984114-7ED2-4FAE-A672-2AB961CC812A}">
  <a:tblStyle styleId="{06984114-7ED2-4FAE-A672-2AB961CC812A}"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3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ue, Keegan" userId="S::keegan.prue@suny.edu::eedcc0c3-c7ae-4d69-abc3-7a17875b7d17" providerId="AD" clId="Web-{456FE937-AE28-73F7-4852-3F4AE515F023}"/>
    <pc:docChg chg="modSld">
      <pc:chgData name="Prue, Keegan" userId="S::keegan.prue@suny.edu::eedcc0c3-c7ae-4d69-abc3-7a17875b7d17" providerId="AD" clId="Web-{456FE937-AE28-73F7-4852-3F4AE515F023}" dt="2019-10-09T19:39:52.940" v="71"/>
      <pc:docMkLst>
        <pc:docMk/>
      </pc:docMkLst>
      <pc:sldChg chg="modSp">
        <pc:chgData name="Prue, Keegan" userId="S::keegan.prue@suny.edu::eedcc0c3-c7ae-4d69-abc3-7a17875b7d17" providerId="AD" clId="Web-{456FE937-AE28-73F7-4852-3F4AE515F023}" dt="2019-10-09T19:39:52.940" v="71"/>
        <pc:sldMkLst>
          <pc:docMk/>
          <pc:sldMk cId="0" sldId="256"/>
        </pc:sldMkLst>
        <pc:graphicFrameChg chg="mod modGraphic">
          <ac:chgData name="Prue, Keegan" userId="S::keegan.prue@suny.edu::eedcc0c3-c7ae-4d69-abc3-7a17875b7d17" providerId="AD" clId="Web-{456FE937-AE28-73F7-4852-3F4AE515F023}" dt="2019-10-09T19:39:52.940" v="71"/>
          <ac:graphicFrameMkLst>
            <pc:docMk/>
            <pc:sldMk cId="0" sldId="256"/>
            <ac:graphicFrameMk id="90" creationId="{00000000-0000-0000-0000-000000000000}"/>
          </ac:graphicFrameMkLst>
        </pc:graphicFrameChg>
      </pc:sldChg>
    </pc:docChg>
  </pc:docChgLst>
  <pc:docChgLst>
    <pc:chgData name="Prue, Keegan" userId="S::keegan.prue@suny.edu::eedcc0c3-c7ae-4d69-abc3-7a17875b7d17" providerId="AD" clId="Web-{398C3D5A-1926-E571-C4F1-3A288ED6DE7A}"/>
    <pc:docChg chg="modSld">
      <pc:chgData name="Prue, Keegan" userId="S::keegan.prue@suny.edu::eedcc0c3-c7ae-4d69-abc3-7a17875b7d17" providerId="AD" clId="Web-{398C3D5A-1926-E571-C4F1-3A288ED6DE7A}" dt="2019-10-09T19:43:03.679" v="18" actId="20577"/>
      <pc:docMkLst>
        <pc:docMk/>
      </pc:docMkLst>
      <pc:sldChg chg="addSp delSp modSp">
        <pc:chgData name="Prue, Keegan" userId="S::keegan.prue@suny.edu::eedcc0c3-c7ae-4d69-abc3-7a17875b7d17" providerId="AD" clId="Web-{398C3D5A-1926-E571-C4F1-3A288ED6DE7A}" dt="2019-10-09T19:43:02.881" v="16" actId="20577"/>
        <pc:sldMkLst>
          <pc:docMk/>
          <pc:sldMk cId="0" sldId="256"/>
        </pc:sldMkLst>
        <pc:spChg chg="add mod">
          <ac:chgData name="Prue, Keegan" userId="S::keegan.prue@suny.edu::eedcc0c3-c7ae-4d69-abc3-7a17875b7d17" providerId="AD" clId="Web-{398C3D5A-1926-E571-C4F1-3A288ED6DE7A}" dt="2019-10-09T19:43:02.881" v="16" actId="20577"/>
          <ac:spMkLst>
            <pc:docMk/>
            <pc:sldMk cId="0" sldId="256"/>
            <ac:spMk id="5" creationId="{393DC2C1-BBE5-40AE-AB96-EDF34D50E1F7}"/>
          </ac:spMkLst>
        </pc:spChg>
        <pc:graphicFrameChg chg="add del mod">
          <ac:chgData name="Prue, Keegan" userId="S::keegan.prue@suny.edu::eedcc0c3-c7ae-4d69-abc3-7a17875b7d17" providerId="AD" clId="Web-{398C3D5A-1926-E571-C4F1-3A288ED6DE7A}" dt="2019-10-09T19:42:21.927" v="1"/>
          <ac:graphicFrameMkLst>
            <pc:docMk/>
            <pc:sldMk cId="0" sldId="256"/>
            <ac:graphicFrameMk id="4" creationId="{EDA0CE78-F175-429F-B77B-8DDAEEEA318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82119" cy="466434"/>
          </a:xfrm>
          <a:prstGeom prst="rect">
            <a:avLst/>
          </a:prstGeom>
          <a:noFill/>
          <a:ln>
            <a:noFill/>
          </a:ln>
        </p:spPr>
        <p:txBody>
          <a:bodyPr spcFirstLastPara="1" wrap="square" lIns="92425" tIns="46200" rIns="92425" bIns="462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98102" y="0"/>
            <a:ext cx="2982119" cy="466434"/>
          </a:xfrm>
          <a:prstGeom prst="rect">
            <a:avLst/>
          </a:prstGeom>
          <a:noFill/>
          <a:ln>
            <a:noFill/>
          </a:ln>
        </p:spPr>
        <p:txBody>
          <a:bodyPr spcFirstLastPara="1" wrap="square" lIns="92425" tIns="46200" rIns="92425" bIns="462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8182" y="4473892"/>
            <a:ext cx="5505450" cy="3660458"/>
          </a:xfrm>
          <a:prstGeom prst="rect">
            <a:avLst/>
          </a:prstGeom>
          <a:noFill/>
          <a:ln>
            <a:noFill/>
          </a:ln>
        </p:spPr>
        <p:txBody>
          <a:bodyPr spcFirstLastPara="1" wrap="square" lIns="92425" tIns="46200" rIns="92425" bIns="462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2982119" cy="466433"/>
          </a:xfrm>
          <a:prstGeom prst="rect">
            <a:avLst/>
          </a:prstGeom>
          <a:noFill/>
          <a:ln>
            <a:noFill/>
          </a:ln>
        </p:spPr>
        <p:txBody>
          <a:bodyPr spcFirstLastPara="1" wrap="square" lIns="92425" tIns="46200" rIns="92425" bIns="462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98102" y="8829967"/>
            <a:ext cx="2982119" cy="466433"/>
          </a:xfrm>
          <a:prstGeom prst="rect">
            <a:avLst/>
          </a:prstGeom>
          <a:noFill/>
          <a:ln>
            <a:noFill/>
          </a:ln>
        </p:spPr>
        <p:txBody>
          <a:bodyPr spcFirstLastPara="1" wrap="square" lIns="92425" tIns="46200" rIns="92425" bIns="462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8182" y="4473892"/>
            <a:ext cx="5505450" cy="3660458"/>
          </a:xfrm>
          <a:prstGeom prst="rect">
            <a:avLst/>
          </a:prstGeom>
        </p:spPr>
        <p:txBody>
          <a:bodyPr spcFirstLastPara="1" wrap="square" lIns="92425" tIns="46200" rIns="92425" bIns="462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2:notes"/>
          <p:cNvSpPr>
            <a:spLocks noGrp="1" noRot="1" noChangeAspect="1"/>
          </p:cNvSpPr>
          <p:nvPr>
            <p:ph type="sldImg" idx="2"/>
          </p:nvPr>
        </p:nvSpPr>
        <p:spPr>
          <a:xfrm>
            <a:off x="6540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7" name="Google Shape;107;p2:notes"/>
          <p:cNvSpPr txBox="1">
            <a:spLocks noGrp="1"/>
          </p:cNvSpPr>
          <p:nvPr>
            <p:ph type="body" idx="1"/>
          </p:nvPr>
        </p:nvSpPr>
        <p:spPr>
          <a:xfrm>
            <a:off x="688182" y="4473892"/>
            <a:ext cx="5505450" cy="3660458"/>
          </a:xfrm>
          <a:prstGeom prst="rect">
            <a:avLst/>
          </a:prstGeom>
          <a:noFill/>
          <a:ln>
            <a:noFill/>
          </a:ln>
        </p:spPr>
        <p:txBody>
          <a:bodyPr spcFirstLastPara="1" wrap="square" lIns="92425" tIns="46200" rIns="92425" bIns="46200" anchor="t" anchorCtr="0">
            <a:noAutofit/>
          </a:bodyPr>
          <a:lstStyle/>
          <a:p>
            <a:pPr marL="0" lvl="0" indent="0" algn="l" rtl="0">
              <a:spcBef>
                <a:spcPts val="0"/>
              </a:spcBef>
              <a:spcAft>
                <a:spcPts val="0"/>
              </a:spcAft>
              <a:buNone/>
            </a:pPr>
            <a:endParaRPr/>
          </a:p>
        </p:txBody>
      </p:sp>
      <p:sp>
        <p:nvSpPr>
          <p:cNvPr id="108" name="Google Shape;108;p2:notes"/>
          <p:cNvSpPr txBox="1">
            <a:spLocks noGrp="1"/>
          </p:cNvSpPr>
          <p:nvPr>
            <p:ph type="sldNum" idx="12"/>
          </p:nvPr>
        </p:nvSpPr>
        <p:spPr>
          <a:xfrm>
            <a:off x="3898102" y="8829967"/>
            <a:ext cx="2982119" cy="466433"/>
          </a:xfrm>
          <a:prstGeom prst="rect">
            <a:avLst/>
          </a:prstGeom>
          <a:noFill/>
          <a:ln>
            <a:noFill/>
          </a:ln>
        </p:spPr>
        <p:txBody>
          <a:bodyPr spcFirstLastPara="1" wrap="square" lIns="92425" tIns="46200" rIns="92425" bIns="462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7" name="Google Shape;1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141E9D-191E-4551-AE0B-037F78C47F09}" type="datetimeFigureOut">
              <a:rPr lang="en-US" smtClean="0"/>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44823-81CB-4F46-BA4C-BA98A565CE92}" type="slidenum">
              <a:rPr lang="en-US" smtClean="0"/>
              <a:t>‹#›</a:t>
            </a:fld>
            <a:endParaRPr lang="en-US"/>
          </a:p>
        </p:txBody>
      </p:sp>
    </p:spTree>
    <p:extLst>
      <p:ext uri="{BB962C8B-B14F-4D97-AF65-F5344CB8AC3E}">
        <p14:creationId xmlns:p14="http://schemas.microsoft.com/office/powerpoint/2010/main" val="3868122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141E9D-191E-4551-AE0B-037F78C47F09}" type="datetimeFigureOut">
              <a:rPr lang="en-US" smtClean="0"/>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44823-81CB-4F46-BA4C-BA98A565CE92}" type="slidenum">
              <a:rPr lang="en-US" smtClean="0"/>
              <a:t>‹#›</a:t>
            </a:fld>
            <a:endParaRPr lang="en-US"/>
          </a:p>
        </p:txBody>
      </p:sp>
    </p:spTree>
    <p:extLst>
      <p:ext uri="{BB962C8B-B14F-4D97-AF65-F5344CB8AC3E}">
        <p14:creationId xmlns:p14="http://schemas.microsoft.com/office/powerpoint/2010/main" val="945955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6141E9D-191E-4551-AE0B-037F78C47F09}" type="datetimeFigureOut">
              <a:rPr lang="en-US" smtClean="0"/>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44823-81CB-4F46-BA4C-BA98A565CE92}" type="slidenum">
              <a:rPr lang="en-US" smtClean="0"/>
              <a:t>‹#›</a:t>
            </a:fld>
            <a:endParaRPr lang="en-US"/>
          </a:p>
        </p:txBody>
      </p:sp>
    </p:spTree>
    <p:extLst>
      <p:ext uri="{BB962C8B-B14F-4D97-AF65-F5344CB8AC3E}">
        <p14:creationId xmlns:p14="http://schemas.microsoft.com/office/powerpoint/2010/main" val="5847792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141E9D-191E-4551-AE0B-037F78C47F09}" type="datetimeFigureOut">
              <a:rPr lang="en-US" smtClean="0"/>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44823-81CB-4F46-BA4C-BA98A565CE92}" type="slidenum">
              <a:rPr lang="en-US" smtClean="0"/>
              <a:t>‹#›</a:t>
            </a:fld>
            <a:endParaRPr lang="en-US"/>
          </a:p>
        </p:txBody>
      </p:sp>
    </p:spTree>
    <p:extLst>
      <p:ext uri="{BB962C8B-B14F-4D97-AF65-F5344CB8AC3E}">
        <p14:creationId xmlns:p14="http://schemas.microsoft.com/office/powerpoint/2010/main" val="28708459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141E9D-191E-4551-AE0B-037F78C47F09}" type="datetimeFigureOut">
              <a:rPr lang="en-US" smtClean="0"/>
              <a:t>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A44823-81CB-4F46-BA4C-BA98A565CE92}" type="slidenum">
              <a:rPr lang="en-US" smtClean="0"/>
              <a:t>‹#›</a:t>
            </a:fld>
            <a:endParaRPr lang="en-US"/>
          </a:p>
        </p:txBody>
      </p:sp>
    </p:spTree>
    <p:extLst>
      <p:ext uri="{BB962C8B-B14F-4D97-AF65-F5344CB8AC3E}">
        <p14:creationId xmlns:p14="http://schemas.microsoft.com/office/powerpoint/2010/main" val="42420600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141E9D-191E-4551-AE0B-037F78C47F09}" type="datetimeFigureOut">
              <a:rPr lang="en-US" smtClean="0"/>
              <a:t>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A44823-81CB-4F46-BA4C-BA98A565CE92}" type="slidenum">
              <a:rPr lang="en-US" smtClean="0"/>
              <a:t>‹#›</a:t>
            </a:fld>
            <a:endParaRPr lang="en-US"/>
          </a:p>
        </p:txBody>
      </p:sp>
    </p:spTree>
    <p:extLst>
      <p:ext uri="{BB962C8B-B14F-4D97-AF65-F5344CB8AC3E}">
        <p14:creationId xmlns:p14="http://schemas.microsoft.com/office/powerpoint/2010/main" val="7707675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141E9D-191E-4551-AE0B-037F78C47F09}" type="datetimeFigureOut">
              <a:rPr lang="en-US" smtClean="0"/>
              <a:t>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A44823-81CB-4F46-BA4C-BA98A565CE92}" type="slidenum">
              <a:rPr lang="en-US" smtClean="0"/>
              <a:t>‹#›</a:t>
            </a:fld>
            <a:endParaRPr lang="en-US"/>
          </a:p>
        </p:txBody>
      </p:sp>
    </p:spTree>
    <p:extLst>
      <p:ext uri="{BB962C8B-B14F-4D97-AF65-F5344CB8AC3E}">
        <p14:creationId xmlns:p14="http://schemas.microsoft.com/office/powerpoint/2010/main" val="12601155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6141E9D-191E-4551-AE0B-037F78C47F09}" type="datetimeFigureOut">
              <a:rPr lang="en-US" smtClean="0"/>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44823-81CB-4F46-BA4C-BA98A565CE92}" type="slidenum">
              <a:rPr lang="en-US" smtClean="0"/>
              <a:t>‹#›</a:t>
            </a:fld>
            <a:endParaRPr lang="en-US"/>
          </a:p>
        </p:txBody>
      </p:sp>
    </p:spTree>
    <p:extLst>
      <p:ext uri="{BB962C8B-B14F-4D97-AF65-F5344CB8AC3E}">
        <p14:creationId xmlns:p14="http://schemas.microsoft.com/office/powerpoint/2010/main" val="1480694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6141E9D-191E-4551-AE0B-037F78C47F09}" type="datetimeFigureOut">
              <a:rPr lang="en-US" smtClean="0"/>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A44823-81CB-4F46-BA4C-BA98A565CE92}" type="slidenum">
              <a:rPr lang="en-US" smtClean="0"/>
              <a:t>‹#›</a:t>
            </a:fld>
            <a:endParaRPr lang="en-US"/>
          </a:p>
        </p:txBody>
      </p:sp>
    </p:spTree>
    <p:extLst>
      <p:ext uri="{BB962C8B-B14F-4D97-AF65-F5344CB8AC3E}">
        <p14:creationId xmlns:p14="http://schemas.microsoft.com/office/powerpoint/2010/main" val="17070254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141E9D-191E-4551-AE0B-037F78C47F09}" type="datetimeFigureOut">
              <a:rPr lang="en-US" smtClean="0"/>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44823-81CB-4F46-BA4C-BA98A565CE92}" type="slidenum">
              <a:rPr lang="en-US" smtClean="0"/>
              <a:t>‹#›</a:t>
            </a:fld>
            <a:endParaRPr lang="en-US"/>
          </a:p>
        </p:txBody>
      </p:sp>
    </p:spTree>
    <p:extLst>
      <p:ext uri="{BB962C8B-B14F-4D97-AF65-F5344CB8AC3E}">
        <p14:creationId xmlns:p14="http://schemas.microsoft.com/office/powerpoint/2010/main" val="31315961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141E9D-191E-4551-AE0B-037F78C47F09}" type="datetimeFigureOut">
              <a:rPr lang="en-US" smtClean="0"/>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44823-81CB-4F46-BA4C-BA98A565CE92}" type="slidenum">
              <a:rPr lang="en-US" smtClean="0"/>
              <a:t>‹#›</a:t>
            </a:fld>
            <a:endParaRPr lang="en-US"/>
          </a:p>
        </p:txBody>
      </p:sp>
    </p:spTree>
    <p:extLst>
      <p:ext uri="{BB962C8B-B14F-4D97-AF65-F5344CB8AC3E}">
        <p14:creationId xmlns:p14="http://schemas.microsoft.com/office/powerpoint/2010/main" val="3727170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141E9D-191E-4551-AE0B-037F78C47F09}" type="datetimeFigureOut">
              <a:rPr lang="en-US" smtClean="0"/>
              <a:t>1/7/2020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A44823-81CB-4F46-BA4C-BA98A565CE92}" type="slidenum">
              <a:rPr lang="en-US" smtClean="0"/>
              <a:t>‹#›</a:t>
            </a:fld>
            <a:endParaRPr lang="en-US"/>
          </a:p>
        </p:txBody>
      </p:sp>
    </p:spTree>
    <p:extLst>
      <p:ext uri="{BB962C8B-B14F-4D97-AF65-F5344CB8AC3E}">
        <p14:creationId xmlns:p14="http://schemas.microsoft.com/office/powerpoint/2010/main" val="38495469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txBox="1">
            <a:spLocks noGrp="1"/>
          </p:cNvSpPr>
          <p:nvPr>
            <p:ph type="ftr" idx="11"/>
          </p:nvPr>
        </p:nvSpPr>
        <p:spPr>
          <a:xfrm>
            <a:off x="9857351" y="6352726"/>
            <a:ext cx="2209800"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Page 1 of 2</a:t>
            </a:r>
            <a:endParaRPr dirty="0"/>
          </a:p>
        </p:txBody>
      </p:sp>
      <p:sp>
        <p:nvSpPr>
          <p:cNvPr id="89" name="Google Shape;89;p13"/>
          <p:cNvSpPr txBox="1">
            <a:spLocks noGrp="1"/>
          </p:cNvSpPr>
          <p:nvPr>
            <p:ph type="title"/>
          </p:nvPr>
        </p:nvSpPr>
        <p:spPr>
          <a:xfrm>
            <a:off x="838200" y="94962"/>
            <a:ext cx="10515600" cy="919274"/>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en-US" dirty="0"/>
              <a:t>Replication Greenlight Scoring</a:t>
            </a:r>
            <a:br>
              <a:rPr lang="en-US" dirty="0"/>
            </a:br>
            <a:endParaRPr sz="1100" dirty="0"/>
          </a:p>
        </p:txBody>
      </p:sp>
      <p:graphicFrame>
        <p:nvGraphicFramePr>
          <p:cNvPr id="90" name="Google Shape;90;p13"/>
          <p:cNvGraphicFramePr/>
          <p:nvPr>
            <p:extLst>
              <p:ext uri="{D42A27DB-BD31-4B8C-83A1-F6EECF244321}">
                <p14:modId xmlns:p14="http://schemas.microsoft.com/office/powerpoint/2010/main" val="1521018246"/>
              </p:ext>
            </p:extLst>
          </p:nvPr>
        </p:nvGraphicFramePr>
        <p:xfrm>
          <a:off x="2272827" y="758536"/>
          <a:ext cx="6248400" cy="5993580"/>
        </p:xfrm>
        <a:graphic>
          <a:graphicData uri="http://schemas.openxmlformats.org/drawingml/2006/table">
            <a:tbl>
              <a:tblPr firstRow="1" bandRow="1">
                <a:noFill/>
                <a:tableStyleId>{06984114-7ED2-4FAE-A672-2AB961CC812A}</a:tableStyleId>
              </a:tblPr>
              <a:tblGrid>
                <a:gridCol w="1374850">
                  <a:extLst>
                    <a:ext uri="{9D8B030D-6E8A-4147-A177-3AD203B41FA5}">
                      <a16:colId xmlns:a16="http://schemas.microsoft.com/office/drawing/2014/main" val="20000"/>
                    </a:ext>
                  </a:extLst>
                </a:gridCol>
                <a:gridCol w="3730550">
                  <a:extLst>
                    <a:ext uri="{9D8B030D-6E8A-4147-A177-3AD203B41FA5}">
                      <a16:colId xmlns:a16="http://schemas.microsoft.com/office/drawing/2014/main" val="20001"/>
                    </a:ext>
                  </a:extLst>
                </a:gridCol>
                <a:gridCol w="1143000">
                  <a:extLst>
                    <a:ext uri="{9D8B030D-6E8A-4147-A177-3AD203B41FA5}">
                      <a16:colId xmlns:a16="http://schemas.microsoft.com/office/drawing/2014/main" val="20002"/>
                    </a:ext>
                  </a:extLst>
                </a:gridCol>
              </a:tblGrid>
              <a:tr h="342825">
                <a:tc>
                  <a:txBody>
                    <a:bodyPr/>
                    <a:lstStyle/>
                    <a:p>
                      <a:pPr marL="0" marR="0" lvl="0" indent="0" algn="l" rtl="0">
                        <a:spcBef>
                          <a:spcPts val="0"/>
                        </a:spcBef>
                        <a:spcAft>
                          <a:spcPts val="0"/>
                        </a:spcAft>
                        <a:buNone/>
                      </a:pPr>
                      <a:r>
                        <a:rPr lang="en-US" sz="1600" u="none" strike="noStrike" cap="none" dirty="0"/>
                        <a:t>Key Factors</a:t>
                      </a:r>
                      <a:endParaRPr sz="1600" dirty="0"/>
                    </a:p>
                  </a:txBody>
                  <a:tcPr marL="91450" marR="91450" marT="45725" marB="45725"/>
                </a:tc>
                <a:tc>
                  <a:txBody>
                    <a:bodyPr/>
                    <a:lstStyle/>
                    <a:p>
                      <a:pPr marL="0" marR="0" lvl="0" indent="0" algn="l" rtl="0">
                        <a:spcBef>
                          <a:spcPts val="0"/>
                        </a:spcBef>
                        <a:spcAft>
                          <a:spcPts val="0"/>
                        </a:spcAft>
                        <a:buNone/>
                      </a:pPr>
                      <a:r>
                        <a:rPr lang="en-US" sz="1600" dirty="0"/>
                        <a:t>Targets</a:t>
                      </a:r>
                      <a:endParaRPr sz="1600" dirty="0"/>
                    </a:p>
                  </a:txBody>
                  <a:tcPr marL="91450" marR="91450" marT="45725" marB="45725"/>
                </a:tc>
                <a:tc>
                  <a:txBody>
                    <a:bodyPr/>
                    <a:lstStyle/>
                    <a:p>
                      <a:pPr marL="0" marR="0" lvl="0" indent="0" algn="ctr" rtl="0">
                        <a:spcBef>
                          <a:spcPts val="0"/>
                        </a:spcBef>
                        <a:spcAft>
                          <a:spcPts val="0"/>
                        </a:spcAft>
                        <a:buNone/>
                      </a:pPr>
                      <a:r>
                        <a:rPr lang="en-US" sz="1600" dirty="0"/>
                        <a:t>Score</a:t>
                      </a:r>
                      <a:endParaRPr sz="1600" dirty="0"/>
                    </a:p>
                  </a:txBody>
                  <a:tcPr marL="91450" marR="91450" marT="45725" marB="45725"/>
                </a:tc>
                <a:extLst>
                  <a:ext uri="{0D108BD9-81ED-4DB2-BD59-A6C34878D82A}">
                    <a16:rowId xmlns:a16="http://schemas.microsoft.com/office/drawing/2014/main" val="10000"/>
                  </a:ext>
                </a:extLst>
              </a:tr>
              <a:tr h="450075">
                <a:tc rowSpan="5">
                  <a:txBody>
                    <a:bodyPr/>
                    <a:lstStyle/>
                    <a:p>
                      <a:pPr marL="0" marR="0" lvl="0" indent="0" algn="l" rtl="0">
                        <a:spcBef>
                          <a:spcPts val="0"/>
                        </a:spcBef>
                        <a:spcAft>
                          <a:spcPts val="0"/>
                        </a:spcAft>
                        <a:buNone/>
                      </a:pPr>
                      <a:r>
                        <a:rPr lang="en-US" sz="1200" b="1" dirty="0"/>
                        <a:t>Market/Potential Impact</a:t>
                      </a:r>
                      <a:endParaRPr sz="1200" b="1" dirty="0"/>
                    </a:p>
                  </a:txBody>
                  <a:tcPr marL="91450" marR="91450" marT="45725" marB="45725" anchor="ctr">
                    <a:solidFill>
                      <a:schemeClr val="lt1"/>
                    </a:solidFill>
                  </a:tcPr>
                </a:tc>
                <a:tc>
                  <a:txBody>
                    <a:bodyPr/>
                    <a:lstStyle/>
                    <a:p>
                      <a:pPr marL="0" marR="0" lvl="0" indent="0" algn="l" rtl="0">
                        <a:spcBef>
                          <a:spcPts val="0"/>
                        </a:spcBef>
                        <a:spcAft>
                          <a:spcPts val="0"/>
                        </a:spcAft>
                        <a:buNone/>
                      </a:pPr>
                      <a:r>
                        <a:rPr lang="en-US" sz="1000" dirty="0"/>
                        <a:t>Geographically within XX minutes</a:t>
                      </a:r>
                      <a:r>
                        <a:rPr lang="en-US" sz="1000" baseline="0" dirty="0"/>
                        <a:t> drive/public transit from other school locations</a:t>
                      </a:r>
                      <a:endParaRPr sz="1000" dirty="0"/>
                    </a:p>
                  </a:txBody>
                  <a:tcPr marL="91450" marR="91450" marT="91450" marB="91450" anchor="ctr"/>
                </a:tc>
                <a:tc>
                  <a:txBody>
                    <a:bodyPr/>
                    <a:lstStyle/>
                    <a:p>
                      <a:pPr marL="0" marR="0" lvl="0" indent="0" algn="l" rtl="0">
                        <a:spcBef>
                          <a:spcPts val="0"/>
                        </a:spcBef>
                        <a:spcAft>
                          <a:spcPts val="0"/>
                        </a:spcAft>
                        <a:buNone/>
                      </a:pPr>
                      <a:endParaRPr sz="1800" dirty="0"/>
                    </a:p>
                  </a:txBody>
                  <a:tcPr marL="91450" marR="91450" marT="91450" marB="91450"/>
                </a:tc>
                <a:extLst>
                  <a:ext uri="{0D108BD9-81ED-4DB2-BD59-A6C34878D82A}">
                    <a16:rowId xmlns:a16="http://schemas.microsoft.com/office/drawing/2014/main" val="10001"/>
                  </a:ext>
                </a:extLst>
              </a:tr>
              <a:tr h="450075">
                <a:tc vMerge="1">
                  <a:txBody>
                    <a:bodyPr/>
                    <a:lstStyle/>
                    <a:p>
                      <a:endParaRPr lang="en-US"/>
                    </a:p>
                  </a:txBody>
                  <a:tcPr/>
                </a:tc>
                <a:tc>
                  <a:txBody>
                    <a:bodyPr/>
                    <a:lstStyle/>
                    <a:p>
                      <a:pPr marL="0" marR="0" lvl="0" indent="0" algn="l" rtl="0">
                        <a:spcBef>
                          <a:spcPts val="0"/>
                        </a:spcBef>
                        <a:spcAft>
                          <a:spcPts val="0"/>
                        </a:spcAft>
                        <a:buNone/>
                      </a:pPr>
                      <a:r>
                        <a:rPr lang="en-US" sz="1000" dirty="0">
                          <a:solidFill>
                            <a:schemeClr val="dk1"/>
                          </a:solidFill>
                          <a:latin typeface="Calibri"/>
                          <a:ea typeface="Calibri"/>
                          <a:cs typeface="Calibri"/>
                          <a:sym typeface="Calibri"/>
                        </a:rPr>
                        <a:t>Low Income Population (at least </a:t>
                      </a:r>
                      <a:r>
                        <a:rPr lang="en-US" sz="1000" dirty="0">
                          <a:solidFill>
                            <a:schemeClr val="dk1"/>
                          </a:solidFill>
                          <a:latin typeface="Calibri"/>
                          <a:ea typeface="Calibri"/>
                          <a:cs typeface="Calibri"/>
                        </a:rPr>
                        <a:t>XX</a:t>
                      </a:r>
                      <a:r>
                        <a:rPr lang="en-US" sz="1000" dirty="0">
                          <a:solidFill>
                            <a:schemeClr val="dk1"/>
                          </a:solidFill>
                          <a:latin typeface="Calibri"/>
                          <a:ea typeface="Calibri"/>
                          <a:cs typeface="Calibri"/>
                          <a:sym typeface="Calibri"/>
                        </a:rPr>
                        <a:t>%</a:t>
                      </a:r>
                      <a:r>
                        <a:rPr lang="en-US" sz="1000" dirty="0">
                          <a:solidFill>
                            <a:schemeClr val="dk1"/>
                          </a:solidFill>
                          <a:latin typeface="Calibri"/>
                          <a:ea typeface="Calibri"/>
                          <a:cs typeface="Calibri"/>
                        </a:rPr>
                        <a:t> </a:t>
                      </a:r>
                      <a:r>
                        <a:rPr lang="en-US" sz="1000" dirty="0">
                          <a:solidFill>
                            <a:schemeClr val="dk1"/>
                          </a:solidFill>
                          <a:latin typeface="Calibri"/>
                          <a:ea typeface="Calibri"/>
                          <a:cs typeface="Calibri"/>
                          <a:sym typeface="Calibri"/>
                        </a:rPr>
                        <a:t> free/reduced lunch)</a:t>
                      </a:r>
                      <a:endParaRPr sz="1000"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2"/>
                  </a:ext>
                </a:extLst>
              </a:tr>
              <a:tr h="480100">
                <a:tc vMerge="1">
                  <a:txBody>
                    <a:bodyPr/>
                    <a:lstStyle/>
                    <a:p>
                      <a:endParaRPr lang="en-US"/>
                    </a:p>
                  </a:txBody>
                  <a:tcPr/>
                </a:tc>
                <a:tc>
                  <a:txBody>
                    <a:bodyPr/>
                    <a:lstStyle/>
                    <a:p>
                      <a:pPr marL="0" marR="0" lvl="0" indent="0" algn="l" rtl="0">
                        <a:lnSpc>
                          <a:spcPct val="100000"/>
                        </a:lnSpc>
                        <a:spcBef>
                          <a:spcPts val="0"/>
                        </a:spcBef>
                        <a:spcAft>
                          <a:spcPts val="0"/>
                        </a:spcAft>
                        <a:buFont typeface="Calibri"/>
                        <a:buNone/>
                      </a:pPr>
                      <a:r>
                        <a:rPr lang="en-US" sz="1000" dirty="0">
                          <a:solidFill>
                            <a:schemeClr val="dk1"/>
                          </a:solidFill>
                          <a:latin typeface="Calibri"/>
                          <a:ea typeface="Calibri"/>
                          <a:cs typeface="Calibri"/>
                          <a:sym typeface="Calibri"/>
                        </a:rPr>
                        <a:t>Has </a:t>
                      </a:r>
                      <a:r>
                        <a:rPr lang="en-US" sz="1000" dirty="0">
                          <a:solidFill>
                            <a:schemeClr val="dk1"/>
                          </a:solidFill>
                          <a:latin typeface="Calibri"/>
                          <a:ea typeface="Calibri"/>
                          <a:cs typeface="Calibri"/>
                        </a:rPr>
                        <a:t>XX</a:t>
                      </a:r>
                      <a:r>
                        <a:rPr lang="en-US" sz="1000" dirty="0">
                          <a:solidFill>
                            <a:schemeClr val="dk1"/>
                          </a:solidFill>
                          <a:latin typeface="Calibri"/>
                          <a:ea typeface="Calibri"/>
                          <a:cs typeface="Calibri"/>
                          <a:sym typeface="Calibri"/>
                        </a:rPr>
                        <a:t>% or higher at Level 1 on NY State Exams (on average or by any one subgroup</a:t>
                      </a:r>
                      <a:r>
                        <a:rPr lang="en-US" sz="1000" dirty="0">
                          <a:solidFill>
                            <a:schemeClr val="dk1"/>
                          </a:solidFill>
                          <a:latin typeface="Calibri"/>
                          <a:ea typeface="Calibri"/>
                          <a:cs typeface="Calibri"/>
                        </a:rPr>
                        <a:t>, at schools in district of co-location)</a:t>
                      </a:r>
                      <a:endParaRPr sz="1000"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3"/>
                  </a:ext>
                </a:extLst>
              </a:tr>
              <a:tr h="450075">
                <a:tc vMerge="1">
                  <a:txBody>
                    <a:bodyPr/>
                    <a:lstStyle/>
                    <a:p>
                      <a:endParaRPr lang="en-US"/>
                    </a:p>
                  </a:txBody>
                  <a:tcPr/>
                </a:tc>
                <a:tc>
                  <a:txBody>
                    <a:bodyPr/>
                    <a:lstStyle/>
                    <a:p>
                      <a:pPr marL="0" marR="0" lvl="0" indent="0" algn="l" rtl="0">
                        <a:spcBef>
                          <a:spcPts val="0"/>
                        </a:spcBef>
                        <a:spcAft>
                          <a:spcPts val="0"/>
                        </a:spcAft>
                        <a:buNone/>
                      </a:pPr>
                      <a:r>
                        <a:rPr lang="en-US" sz="1000" dirty="0"/>
                        <a:t>At least XX% Black and Latino population combined</a:t>
                      </a:r>
                      <a:endParaRPr sz="1000"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4"/>
                  </a:ext>
                </a:extLst>
              </a:tr>
              <a:tr h="630125">
                <a:tc vMerge="1">
                  <a:txBody>
                    <a:bodyPr/>
                    <a:lstStyle/>
                    <a:p>
                      <a:endParaRPr lang="en-US"/>
                    </a:p>
                  </a:txBody>
                  <a:tcPr/>
                </a:tc>
                <a:tc>
                  <a:txBody>
                    <a:bodyPr/>
                    <a:lstStyle/>
                    <a:p>
                      <a:pPr marL="0" marR="0" lvl="0" indent="0" algn="l" rtl="0">
                        <a:spcBef>
                          <a:spcPts val="0"/>
                        </a:spcBef>
                        <a:spcAft>
                          <a:spcPts val="0"/>
                        </a:spcAft>
                        <a:buNone/>
                      </a:pPr>
                      <a:r>
                        <a:rPr lang="en-US" sz="1000" dirty="0"/>
                        <a:t>Does not yet have a large concentration of charters/magnet schools (has  little public choice) – including schools to be opened in the next 2 years </a:t>
                      </a:r>
                      <a:endParaRPr sz="1000"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5"/>
                  </a:ext>
                </a:extLst>
              </a:tr>
              <a:tr h="450075">
                <a:tc rowSpan="3">
                  <a:txBody>
                    <a:bodyPr/>
                    <a:lstStyle/>
                    <a:p>
                      <a:pPr marL="0" marR="0" lvl="0" indent="0" algn="l" rtl="0">
                        <a:lnSpc>
                          <a:spcPct val="100000"/>
                        </a:lnSpc>
                        <a:spcBef>
                          <a:spcPts val="0"/>
                        </a:spcBef>
                        <a:spcAft>
                          <a:spcPts val="0"/>
                        </a:spcAft>
                        <a:buClr>
                          <a:schemeClr val="dk1"/>
                        </a:buClr>
                        <a:buSzPts val="1200"/>
                        <a:buFont typeface="Calibri"/>
                        <a:buNone/>
                      </a:pPr>
                      <a:r>
                        <a:rPr lang="en-US" sz="1200" b="1" dirty="0">
                          <a:solidFill>
                            <a:schemeClr val="dk1"/>
                          </a:solidFill>
                        </a:rPr>
                        <a:t>Local Political Environment</a:t>
                      </a:r>
                      <a:endParaRPr dirty="0"/>
                    </a:p>
                    <a:p>
                      <a:pPr marL="0" marR="0" lvl="0" indent="0" algn="l" rtl="0">
                        <a:spcBef>
                          <a:spcPts val="0"/>
                        </a:spcBef>
                        <a:spcAft>
                          <a:spcPts val="0"/>
                        </a:spcAft>
                        <a:buNone/>
                      </a:pPr>
                      <a:endParaRPr sz="1200" b="1" dirty="0">
                        <a:solidFill>
                          <a:srgbClr val="A5A5A5"/>
                        </a:solidFill>
                      </a:endParaRPr>
                    </a:p>
                  </a:txBody>
                  <a:tcPr marL="91450" marR="91450" marT="45725" marB="45725" anchor="ctr">
                    <a:solidFill>
                      <a:srgbClr val="BFBFBF"/>
                    </a:solidFill>
                  </a:tcPr>
                </a:tc>
                <a:tc>
                  <a:txBody>
                    <a:bodyPr/>
                    <a:lstStyle/>
                    <a:p>
                      <a:pPr marL="0" marR="0" lvl="0" indent="0" algn="l" rtl="0">
                        <a:lnSpc>
                          <a:spcPct val="100000"/>
                        </a:lnSpc>
                        <a:spcBef>
                          <a:spcPts val="0"/>
                        </a:spcBef>
                        <a:spcAft>
                          <a:spcPts val="0"/>
                        </a:spcAft>
                        <a:buClr>
                          <a:schemeClr val="dk1"/>
                        </a:buClr>
                        <a:buSzPts val="1000"/>
                        <a:buFont typeface="Calibri"/>
                        <a:buNone/>
                      </a:pPr>
                      <a:r>
                        <a:rPr lang="en-US" sz="1000" dirty="0"/>
                        <a:t>Public support of some local leaders exists</a:t>
                      </a:r>
                      <a:endParaRPr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6"/>
                  </a:ext>
                </a:extLst>
              </a:tr>
              <a:tr h="496725">
                <a:tc vMerge="1">
                  <a:txBody>
                    <a:bodyPr/>
                    <a:lstStyle/>
                    <a:p>
                      <a:endParaRPr lang="en-US"/>
                    </a:p>
                  </a:txBody>
                  <a:tcPr/>
                </a:tc>
                <a:tc>
                  <a:txBody>
                    <a:bodyPr/>
                    <a:lstStyle/>
                    <a:p>
                      <a:pPr marL="0" marR="0" lvl="0" indent="0" algn="l" rtl="0">
                        <a:lnSpc>
                          <a:spcPct val="100000"/>
                        </a:lnSpc>
                        <a:spcBef>
                          <a:spcPts val="0"/>
                        </a:spcBef>
                        <a:spcAft>
                          <a:spcPts val="0"/>
                        </a:spcAft>
                        <a:buClr>
                          <a:schemeClr val="dk1"/>
                        </a:buClr>
                        <a:buSzPts val="1000"/>
                        <a:buFont typeface="Calibri"/>
                        <a:buNone/>
                      </a:pPr>
                      <a:r>
                        <a:rPr lang="en-US" sz="1000" dirty="0"/>
                        <a:t>Community receptivity to</a:t>
                      </a:r>
                      <a:r>
                        <a:rPr lang="en-US" sz="1000" baseline="0" dirty="0"/>
                        <a:t> the school’s mission</a:t>
                      </a:r>
                      <a:endParaRPr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7"/>
                  </a:ext>
                </a:extLst>
              </a:tr>
              <a:tr h="496725">
                <a:tc vMerge="1">
                  <a:txBody>
                    <a:bodyPr/>
                    <a:lstStyle/>
                    <a:p>
                      <a:endParaRPr lang="en-US"/>
                    </a:p>
                  </a:txBody>
                  <a:tcPr/>
                </a:tc>
                <a:tc>
                  <a:txBody>
                    <a:bodyPr/>
                    <a:lstStyle/>
                    <a:p>
                      <a:pPr marL="0" marR="0" lvl="0" indent="0" algn="l" rtl="0">
                        <a:lnSpc>
                          <a:spcPct val="100000"/>
                        </a:lnSpc>
                        <a:spcBef>
                          <a:spcPts val="0"/>
                        </a:spcBef>
                        <a:spcAft>
                          <a:spcPts val="0"/>
                        </a:spcAft>
                        <a:buClr>
                          <a:schemeClr val="dk1"/>
                        </a:buClr>
                        <a:buSzPts val="1000"/>
                        <a:buFont typeface="Calibri"/>
                        <a:buNone/>
                      </a:pPr>
                      <a:r>
                        <a:rPr lang="en-US" sz="1000" dirty="0"/>
                        <a:t>Local CBO identified and partnered</a:t>
                      </a:r>
                      <a:r>
                        <a:rPr lang="en-US" sz="1000" baseline="0" dirty="0"/>
                        <a:t> (if applicable)</a:t>
                      </a:r>
                      <a:endParaRPr dirty="0"/>
                    </a:p>
                    <a:p>
                      <a:pPr marL="0" marR="0" lvl="0" indent="0" algn="l" rtl="0">
                        <a:lnSpc>
                          <a:spcPct val="100000"/>
                        </a:lnSpc>
                        <a:spcBef>
                          <a:spcPts val="0"/>
                        </a:spcBef>
                        <a:spcAft>
                          <a:spcPts val="0"/>
                        </a:spcAft>
                        <a:buClr>
                          <a:schemeClr val="dk1"/>
                        </a:buClr>
                        <a:buSzPts val="1000"/>
                        <a:buFont typeface="Calibri"/>
                        <a:buNone/>
                      </a:pPr>
                      <a:endParaRPr sz="1000"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8"/>
                  </a:ext>
                </a:extLst>
              </a:tr>
              <a:tr h="572825">
                <a:tc rowSpan="3">
                  <a:txBody>
                    <a:bodyPr/>
                    <a:lstStyle/>
                    <a:p>
                      <a:pPr marL="0" marR="0" lvl="0" indent="0" algn="l" rtl="0">
                        <a:spcBef>
                          <a:spcPts val="0"/>
                        </a:spcBef>
                        <a:spcAft>
                          <a:spcPts val="0"/>
                        </a:spcAft>
                        <a:buNone/>
                      </a:pPr>
                      <a:r>
                        <a:rPr lang="en-US" sz="1200" b="1" dirty="0"/>
                        <a:t>Talent</a:t>
                      </a:r>
                      <a:endParaRPr dirty="0"/>
                    </a:p>
                  </a:txBody>
                  <a:tcPr marL="91450" marR="91450" marT="45725" marB="45725" anchor="ctr">
                    <a:solidFill>
                      <a:schemeClr val="lt1"/>
                    </a:solidFill>
                  </a:tcPr>
                </a:tc>
                <a:tc>
                  <a:txBody>
                    <a:bodyPr/>
                    <a:lstStyle/>
                    <a:p>
                      <a:pPr marL="0" marR="0" lvl="0" indent="0" algn="l" rtl="0">
                        <a:spcBef>
                          <a:spcPts val="0"/>
                        </a:spcBef>
                        <a:spcAft>
                          <a:spcPts val="0"/>
                        </a:spcAft>
                        <a:buNone/>
                      </a:pPr>
                      <a:r>
                        <a:rPr lang="en-US" sz="1000" dirty="0"/>
                        <a:t>School Leader available &amp; trainable in time for new school</a:t>
                      </a:r>
                      <a:endParaRPr sz="1000"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9"/>
                  </a:ext>
                </a:extLst>
              </a:tr>
              <a:tr h="630125">
                <a:tc vMerge="1">
                  <a:txBody>
                    <a:bodyPr/>
                    <a:lstStyle/>
                    <a:p>
                      <a:endParaRPr lang="en-US"/>
                    </a:p>
                  </a:txBody>
                  <a:tcPr/>
                </a:tc>
                <a:tc>
                  <a:txBody>
                    <a:bodyPr/>
                    <a:lstStyle/>
                    <a:p>
                      <a:pPr marL="0" marR="0" lvl="0" indent="0" algn="l" rtl="0">
                        <a:lnSpc>
                          <a:spcPct val="100000"/>
                        </a:lnSpc>
                        <a:spcBef>
                          <a:spcPts val="0"/>
                        </a:spcBef>
                        <a:spcAft>
                          <a:spcPts val="0"/>
                        </a:spcAft>
                        <a:buClr>
                          <a:schemeClr val="dk1"/>
                        </a:buClr>
                        <a:buSzPts val="1000"/>
                        <a:buFont typeface="Calibri"/>
                        <a:buNone/>
                      </a:pPr>
                      <a:r>
                        <a:rPr lang="en-US" sz="1000" dirty="0"/>
                        <a:t>Adequate pipeline of staff for new location(s) exists (beginning with seed teachers from existing schools)</a:t>
                      </a:r>
                      <a:endParaRPr dirty="0"/>
                    </a:p>
                    <a:p>
                      <a:pPr marL="0" marR="0" lvl="0" indent="0" algn="l" rtl="0">
                        <a:spcBef>
                          <a:spcPts val="0"/>
                        </a:spcBef>
                        <a:spcAft>
                          <a:spcPts val="0"/>
                        </a:spcAft>
                        <a:buNone/>
                      </a:pPr>
                      <a:endParaRPr sz="1000"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10"/>
                  </a:ext>
                </a:extLst>
              </a:tr>
              <a:tr h="450075">
                <a:tc vMerge="1">
                  <a:txBody>
                    <a:bodyPr/>
                    <a:lstStyle/>
                    <a:p>
                      <a:endParaRPr lang="en-US"/>
                    </a:p>
                  </a:txBody>
                  <a:tcPr/>
                </a:tc>
                <a:tc>
                  <a:txBody>
                    <a:bodyPr/>
                    <a:lstStyle/>
                    <a:p>
                      <a:pPr marL="0" marR="0" lvl="0" indent="0" algn="l" rtl="0">
                        <a:spcBef>
                          <a:spcPts val="0"/>
                        </a:spcBef>
                        <a:spcAft>
                          <a:spcPts val="0"/>
                        </a:spcAft>
                        <a:buNone/>
                      </a:pPr>
                      <a:r>
                        <a:rPr lang="en-US" sz="1000" dirty="0"/>
                        <a:t>Staffing forecast designed</a:t>
                      </a:r>
                      <a:endParaRPr sz="1000" dirty="0"/>
                    </a:p>
                  </a:txBody>
                  <a:tcPr marL="91450" marR="91450" marT="91450" marB="91450" anchor="ctr"/>
                </a:tc>
                <a:tc>
                  <a:txBody>
                    <a:bodyPr/>
                    <a:lstStyle/>
                    <a:p>
                      <a:pPr marL="0" marR="0" lvl="0" indent="0" algn="l" rtl="0">
                        <a:spcBef>
                          <a:spcPts val="0"/>
                        </a:spcBef>
                        <a:spcAft>
                          <a:spcPts val="0"/>
                        </a:spcAft>
                        <a:buNone/>
                      </a:pPr>
                      <a:endParaRPr sz="1800" dirty="0"/>
                    </a:p>
                  </a:txBody>
                  <a:tcPr marL="91450" marR="91450" marT="91450" marB="91450"/>
                </a:tc>
                <a:extLst>
                  <a:ext uri="{0D108BD9-81ED-4DB2-BD59-A6C34878D82A}">
                    <a16:rowId xmlns:a16="http://schemas.microsoft.com/office/drawing/2014/main" val="10011"/>
                  </a:ext>
                </a:extLst>
              </a:tr>
            </a:tbl>
          </a:graphicData>
        </a:graphic>
      </p:graphicFrame>
      <p:sp>
        <p:nvSpPr>
          <p:cNvPr id="91" name="Google Shape;91;p13"/>
          <p:cNvSpPr/>
          <p:nvPr/>
        </p:nvSpPr>
        <p:spPr>
          <a:xfrm>
            <a:off x="8978768" y="2064877"/>
            <a:ext cx="304800" cy="304800"/>
          </a:xfrm>
          <a:prstGeom prst="ellipse">
            <a:avLst/>
          </a:prstGeom>
          <a:solidFill>
            <a:srgbClr val="FFFF00"/>
          </a:solidFill>
          <a:ln w="12700" cap="flat" cmpd="sng">
            <a:solidFill>
              <a:srgbClr val="FFFF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2" name="Google Shape;92;p13"/>
          <p:cNvSpPr/>
          <p:nvPr/>
        </p:nvSpPr>
        <p:spPr>
          <a:xfrm>
            <a:off x="8978768" y="2912400"/>
            <a:ext cx="304800" cy="304800"/>
          </a:xfrm>
          <a:prstGeom prst="ellipse">
            <a:avLst/>
          </a:prstGeom>
          <a:solidFill>
            <a:srgbClr val="FF0000"/>
          </a:solidFill>
          <a:ln w="127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3" name="Google Shape;93;p13"/>
          <p:cNvSpPr/>
          <p:nvPr/>
        </p:nvSpPr>
        <p:spPr>
          <a:xfrm>
            <a:off x="8950377" y="1139506"/>
            <a:ext cx="304800" cy="304800"/>
          </a:xfrm>
          <a:prstGeom prst="ellipse">
            <a:avLst/>
          </a:prstGeom>
          <a:solidFill>
            <a:srgbClr val="92D050"/>
          </a:solidFill>
          <a:ln w="12700" cap="flat" cmpd="sng">
            <a:solidFill>
              <a:srgbClr val="92D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 name="TextBox 1"/>
          <p:cNvSpPr txBox="1"/>
          <p:nvPr/>
        </p:nvSpPr>
        <p:spPr>
          <a:xfrm>
            <a:off x="9409471" y="1136529"/>
            <a:ext cx="1741182" cy="307777"/>
          </a:xfrm>
          <a:prstGeom prst="rect">
            <a:avLst/>
          </a:prstGeom>
          <a:noFill/>
        </p:spPr>
        <p:txBody>
          <a:bodyPr wrap="none" rtlCol="0">
            <a:spAutoFit/>
          </a:bodyPr>
          <a:lstStyle/>
          <a:p>
            <a:r>
              <a:rPr lang="en-US" dirty="0"/>
              <a:t>= Meets this criteria</a:t>
            </a:r>
          </a:p>
        </p:txBody>
      </p:sp>
      <p:sp>
        <p:nvSpPr>
          <p:cNvPr id="20" name="TextBox 19"/>
          <p:cNvSpPr txBox="1"/>
          <p:nvPr/>
        </p:nvSpPr>
        <p:spPr>
          <a:xfrm>
            <a:off x="9409471" y="2061900"/>
            <a:ext cx="2428870" cy="307777"/>
          </a:xfrm>
          <a:prstGeom prst="rect">
            <a:avLst/>
          </a:prstGeom>
          <a:noFill/>
        </p:spPr>
        <p:txBody>
          <a:bodyPr wrap="none" rtlCol="0">
            <a:spAutoFit/>
          </a:bodyPr>
          <a:lstStyle/>
          <a:p>
            <a:r>
              <a:rPr lang="en-US" dirty="0"/>
              <a:t>= Partially meets this criteria</a:t>
            </a:r>
          </a:p>
        </p:txBody>
      </p:sp>
      <p:sp>
        <p:nvSpPr>
          <p:cNvPr id="21" name="TextBox 20"/>
          <p:cNvSpPr txBox="1"/>
          <p:nvPr/>
        </p:nvSpPr>
        <p:spPr>
          <a:xfrm>
            <a:off x="9409471" y="2890198"/>
            <a:ext cx="2417650" cy="307777"/>
          </a:xfrm>
          <a:prstGeom prst="rect">
            <a:avLst/>
          </a:prstGeom>
          <a:noFill/>
        </p:spPr>
        <p:txBody>
          <a:bodyPr wrap="none" rtlCol="0">
            <a:spAutoFit/>
          </a:bodyPr>
          <a:lstStyle/>
          <a:p>
            <a:r>
              <a:rPr lang="en-US" dirty="0"/>
              <a:t>= Does not meet this criteria</a:t>
            </a:r>
          </a:p>
        </p:txBody>
      </p:sp>
      <p:sp>
        <p:nvSpPr>
          <p:cNvPr id="5" name="TextBox 4">
            <a:extLst>
              <a:ext uri="{FF2B5EF4-FFF2-40B4-BE49-F238E27FC236}">
                <a16:creationId xmlns:a16="http://schemas.microsoft.com/office/drawing/2014/main" id="{393DC2C1-BBE5-40AE-AB96-EDF34D50E1F7}"/>
              </a:ext>
            </a:extLst>
          </p:cNvPr>
          <p:cNvSpPr txBox="1"/>
          <p:nvPr/>
        </p:nvSpPr>
        <p:spPr>
          <a:xfrm>
            <a:off x="8922589" y="3890513"/>
            <a:ext cx="2743200" cy="24622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i="1" dirty="0">
                <a:highlight>
                  <a:srgbClr val="FFFF00"/>
                </a:highlight>
              </a:rPr>
              <a:t>Note: The targets outlined herein are examples and should not be interpreted as prescriptive recommendations. Each individual Board of Trustees must evaluate and select appropriate greenlighting measures that fit their particular long term strategy and planning.</a:t>
            </a:r>
            <a:endParaRPr lang="en-US" dirty="0">
              <a:highlight>
                <a:srgbClr val="FFFF00"/>
              </a:highlight>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62213"/>
            <a:ext cx="2676738" cy="795787"/>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graphicFrame>
        <p:nvGraphicFramePr>
          <p:cNvPr id="110" name="Google Shape;110;p14"/>
          <p:cNvGraphicFramePr/>
          <p:nvPr>
            <p:extLst>
              <p:ext uri="{D42A27DB-BD31-4B8C-83A1-F6EECF244321}">
                <p14:modId xmlns:p14="http://schemas.microsoft.com/office/powerpoint/2010/main" val="607607822"/>
              </p:ext>
            </p:extLst>
          </p:nvPr>
        </p:nvGraphicFramePr>
        <p:xfrm>
          <a:off x="1905001" y="1121006"/>
          <a:ext cx="5974350" cy="4680920"/>
        </p:xfrm>
        <a:graphic>
          <a:graphicData uri="http://schemas.openxmlformats.org/drawingml/2006/table">
            <a:tbl>
              <a:tblPr firstRow="1" bandRow="1">
                <a:noFill/>
                <a:tableStyleId>{06984114-7ED2-4FAE-A672-2AB961CC812A}</a:tableStyleId>
              </a:tblPr>
              <a:tblGrid>
                <a:gridCol w="1314550">
                  <a:extLst>
                    <a:ext uri="{9D8B030D-6E8A-4147-A177-3AD203B41FA5}">
                      <a16:colId xmlns:a16="http://schemas.microsoft.com/office/drawing/2014/main" val="20000"/>
                    </a:ext>
                  </a:extLst>
                </a:gridCol>
                <a:gridCol w="3566925">
                  <a:extLst>
                    <a:ext uri="{9D8B030D-6E8A-4147-A177-3AD203B41FA5}">
                      <a16:colId xmlns:a16="http://schemas.microsoft.com/office/drawing/2014/main" val="20001"/>
                    </a:ext>
                  </a:extLst>
                </a:gridCol>
                <a:gridCol w="1092875">
                  <a:extLst>
                    <a:ext uri="{9D8B030D-6E8A-4147-A177-3AD203B41FA5}">
                      <a16:colId xmlns:a16="http://schemas.microsoft.com/office/drawing/2014/main" val="20002"/>
                    </a:ext>
                  </a:extLst>
                </a:gridCol>
              </a:tblGrid>
              <a:tr h="347575">
                <a:tc>
                  <a:txBody>
                    <a:bodyPr/>
                    <a:lstStyle/>
                    <a:p>
                      <a:pPr marL="0" marR="0" lvl="0" indent="0" algn="l" rtl="0">
                        <a:spcBef>
                          <a:spcPts val="0"/>
                        </a:spcBef>
                        <a:spcAft>
                          <a:spcPts val="0"/>
                        </a:spcAft>
                        <a:buNone/>
                      </a:pPr>
                      <a:r>
                        <a:rPr lang="en-US" sz="1600"/>
                        <a:t>Key Factors</a:t>
                      </a:r>
                      <a:endParaRPr sz="1600"/>
                    </a:p>
                  </a:txBody>
                  <a:tcPr marL="91450" marR="91450" marT="45725" marB="45725"/>
                </a:tc>
                <a:tc>
                  <a:txBody>
                    <a:bodyPr/>
                    <a:lstStyle/>
                    <a:p>
                      <a:pPr marL="0" marR="0" lvl="0" indent="0" algn="l" rtl="0">
                        <a:spcBef>
                          <a:spcPts val="0"/>
                        </a:spcBef>
                        <a:spcAft>
                          <a:spcPts val="0"/>
                        </a:spcAft>
                        <a:buNone/>
                      </a:pPr>
                      <a:r>
                        <a:rPr lang="en-US" sz="1600"/>
                        <a:t>Targets</a:t>
                      </a:r>
                      <a:endParaRPr sz="1600"/>
                    </a:p>
                  </a:txBody>
                  <a:tcPr marL="91450" marR="91450" marT="45725" marB="45725"/>
                </a:tc>
                <a:tc>
                  <a:txBody>
                    <a:bodyPr/>
                    <a:lstStyle/>
                    <a:p>
                      <a:pPr marL="0" marR="0" lvl="0" indent="0" algn="ctr" rtl="0">
                        <a:spcBef>
                          <a:spcPts val="0"/>
                        </a:spcBef>
                        <a:spcAft>
                          <a:spcPts val="0"/>
                        </a:spcAft>
                        <a:buNone/>
                      </a:pPr>
                      <a:r>
                        <a:rPr lang="en-US" sz="1600"/>
                        <a:t>Score</a:t>
                      </a:r>
                      <a:endParaRPr sz="1600"/>
                    </a:p>
                  </a:txBody>
                  <a:tcPr marL="91450" marR="91450" marT="45725" marB="45725"/>
                </a:tc>
                <a:extLst>
                  <a:ext uri="{0D108BD9-81ED-4DB2-BD59-A6C34878D82A}">
                    <a16:rowId xmlns:a16="http://schemas.microsoft.com/office/drawing/2014/main" val="10000"/>
                  </a:ext>
                </a:extLst>
              </a:tr>
              <a:tr h="421875">
                <a:tc rowSpan="2">
                  <a:txBody>
                    <a:bodyPr/>
                    <a:lstStyle/>
                    <a:p>
                      <a:pPr marL="0" marR="0" lvl="0" indent="0" algn="l" rtl="0">
                        <a:spcBef>
                          <a:spcPts val="0"/>
                        </a:spcBef>
                        <a:spcAft>
                          <a:spcPts val="0"/>
                        </a:spcAft>
                        <a:buNone/>
                      </a:pPr>
                      <a:r>
                        <a:rPr lang="en-US" sz="1400" b="1"/>
                        <a:t>Financial</a:t>
                      </a:r>
                      <a:endParaRPr sz="1400" b="1"/>
                    </a:p>
                  </a:txBody>
                  <a:tcPr marL="91450" marR="91450" marT="45725" marB="45725" anchor="ctr">
                    <a:solidFill>
                      <a:schemeClr val="lt1"/>
                    </a:solidFill>
                  </a:tcPr>
                </a:tc>
                <a:tc>
                  <a:txBody>
                    <a:bodyPr/>
                    <a:lstStyle/>
                    <a:p>
                      <a:pPr marL="0" marR="0" lvl="0" indent="0" algn="l" rtl="0">
                        <a:lnSpc>
                          <a:spcPct val="100000"/>
                        </a:lnSpc>
                        <a:spcBef>
                          <a:spcPts val="0"/>
                        </a:spcBef>
                        <a:spcAft>
                          <a:spcPts val="0"/>
                        </a:spcAft>
                        <a:buClr>
                          <a:schemeClr val="dk1"/>
                        </a:buClr>
                        <a:buSzPts val="1000"/>
                        <a:buFont typeface="Calibri"/>
                        <a:buNone/>
                      </a:pPr>
                      <a:r>
                        <a:rPr lang="en-US" sz="1000" dirty="0"/>
                        <a:t>Ed</a:t>
                      </a:r>
                      <a:r>
                        <a:rPr lang="en-US" sz="1000" baseline="0" dirty="0"/>
                        <a:t> </a:t>
                      </a:r>
                      <a:r>
                        <a:rPr lang="en-US" sz="1000" baseline="0" dirty="0" err="1"/>
                        <a:t>corp</a:t>
                      </a:r>
                      <a:r>
                        <a:rPr lang="en-US" sz="1000" dirty="0"/>
                        <a:t> has adequate equity for facility(</a:t>
                      </a:r>
                      <a:r>
                        <a:rPr lang="en-US" sz="1000" dirty="0" err="1"/>
                        <a:t>ies</a:t>
                      </a:r>
                      <a:r>
                        <a:rPr lang="en-US" sz="1000" dirty="0"/>
                        <a:t>)</a:t>
                      </a:r>
                      <a:r>
                        <a:rPr lang="en-US" sz="1000" baseline="0" dirty="0"/>
                        <a:t> if no public space is offered</a:t>
                      </a:r>
                      <a:endParaRPr sz="1000"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1"/>
                  </a:ext>
                </a:extLst>
              </a:tr>
              <a:tr h="553725">
                <a:tc vMerge="1">
                  <a:txBody>
                    <a:bodyPr/>
                    <a:lstStyle/>
                    <a:p>
                      <a:endParaRPr lang="en-US"/>
                    </a:p>
                  </a:txBody>
                  <a:tcPr/>
                </a:tc>
                <a:tc>
                  <a:txBody>
                    <a:bodyPr/>
                    <a:lstStyle/>
                    <a:p>
                      <a:pPr marL="0" marR="0" lvl="0" indent="0" algn="l" rtl="0">
                        <a:spcBef>
                          <a:spcPts val="0"/>
                        </a:spcBef>
                        <a:spcAft>
                          <a:spcPts val="0"/>
                        </a:spcAft>
                        <a:buNone/>
                      </a:pPr>
                      <a:r>
                        <a:rPr lang="en-US" sz="1000" dirty="0"/>
                        <a:t>Ed</a:t>
                      </a:r>
                      <a:r>
                        <a:rPr lang="en-US" sz="1000" baseline="0" dirty="0"/>
                        <a:t> </a:t>
                      </a:r>
                      <a:r>
                        <a:rPr lang="en-US" sz="1000" baseline="0" dirty="0" err="1"/>
                        <a:t>corp</a:t>
                      </a:r>
                      <a:r>
                        <a:rPr lang="en-US" sz="1000" dirty="0"/>
                        <a:t> has start up operational money of $XX--$XX </a:t>
                      </a:r>
                      <a:r>
                        <a:rPr lang="en-US" sz="1000" baseline="0" dirty="0"/>
                        <a:t>for the new school(s)</a:t>
                      </a:r>
                      <a:endParaRPr sz="1000"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2"/>
                  </a:ext>
                </a:extLst>
              </a:tr>
              <a:tr h="395525">
                <a:tc>
                  <a:txBody>
                    <a:bodyPr/>
                    <a:lstStyle/>
                    <a:p>
                      <a:pPr marL="0" marR="0" lvl="0" indent="0" algn="l" rtl="0">
                        <a:spcBef>
                          <a:spcPts val="0"/>
                        </a:spcBef>
                        <a:spcAft>
                          <a:spcPts val="0"/>
                        </a:spcAft>
                        <a:buNone/>
                      </a:pPr>
                      <a:endParaRPr sz="1400" b="1"/>
                    </a:p>
                  </a:txBody>
                  <a:tcPr marL="91450" marR="91450" marT="45725" marB="45725" anchor="ctr">
                    <a:solidFill>
                      <a:schemeClr val="lt1"/>
                    </a:solidFill>
                  </a:tcPr>
                </a:tc>
                <a:tc>
                  <a:txBody>
                    <a:bodyPr/>
                    <a:lstStyle/>
                    <a:p>
                      <a:pPr marL="0" marR="0" lvl="0" indent="0" algn="l" rtl="0">
                        <a:spcBef>
                          <a:spcPts val="0"/>
                        </a:spcBef>
                        <a:spcAft>
                          <a:spcPts val="0"/>
                        </a:spcAft>
                        <a:buNone/>
                      </a:pPr>
                      <a:r>
                        <a:rPr lang="en-US" sz="1000" dirty="0"/>
                        <a:t>Ed</a:t>
                      </a:r>
                      <a:r>
                        <a:rPr lang="en-US" sz="1000" baseline="0" dirty="0"/>
                        <a:t> </a:t>
                      </a:r>
                      <a:r>
                        <a:rPr lang="en-US" sz="1000" baseline="0" dirty="0" err="1"/>
                        <a:t>corp</a:t>
                      </a:r>
                      <a:r>
                        <a:rPr lang="en-US" sz="1000" dirty="0"/>
                        <a:t> total debt is not more than $XX</a:t>
                      </a:r>
                      <a:endParaRPr sz="1000"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3"/>
                  </a:ext>
                </a:extLst>
              </a:tr>
              <a:tr h="421875">
                <a:tc>
                  <a:txBody>
                    <a:bodyPr/>
                    <a:lstStyle/>
                    <a:p>
                      <a:pPr marL="0" marR="0" lvl="0" indent="0" algn="l" rtl="0">
                        <a:spcBef>
                          <a:spcPts val="0"/>
                        </a:spcBef>
                        <a:spcAft>
                          <a:spcPts val="0"/>
                        </a:spcAft>
                        <a:buNone/>
                      </a:pPr>
                      <a:r>
                        <a:rPr lang="en-US" sz="1400" b="1"/>
                        <a:t>Facilities</a:t>
                      </a:r>
                      <a:endParaRPr sz="1400" b="1"/>
                    </a:p>
                  </a:txBody>
                  <a:tcPr marL="91450" marR="91450" marT="45725" marB="45725" anchor="ctr">
                    <a:solidFill>
                      <a:srgbClr val="BFBFBF"/>
                    </a:solidFill>
                  </a:tcPr>
                </a:tc>
                <a:tc>
                  <a:txBody>
                    <a:bodyPr/>
                    <a:lstStyle/>
                    <a:p>
                      <a:pPr marL="0" marR="0" lvl="0" indent="0" algn="l" rtl="0">
                        <a:spcBef>
                          <a:spcPts val="0"/>
                        </a:spcBef>
                        <a:spcAft>
                          <a:spcPts val="0"/>
                        </a:spcAft>
                        <a:buNone/>
                      </a:pPr>
                      <a:r>
                        <a:rPr lang="en-US" sz="1000" dirty="0"/>
                        <a:t>Adequate lease is found &amp; is reasonably priced (including any required build out) (if no appropriate</a:t>
                      </a:r>
                      <a:r>
                        <a:rPr lang="en-US" sz="1000" baseline="0" dirty="0"/>
                        <a:t> public space)</a:t>
                      </a:r>
                      <a:endParaRPr sz="1000" dirty="0"/>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4"/>
                  </a:ext>
                </a:extLst>
              </a:tr>
              <a:tr h="421875">
                <a:tc rowSpan="2">
                  <a:txBody>
                    <a:bodyPr/>
                    <a:lstStyle/>
                    <a:p>
                      <a:pPr marL="0" marR="0" lvl="0" indent="0" algn="l" rtl="0">
                        <a:spcBef>
                          <a:spcPts val="0"/>
                        </a:spcBef>
                        <a:spcAft>
                          <a:spcPts val="0"/>
                        </a:spcAft>
                        <a:buNone/>
                      </a:pPr>
                      <a:r>
                        <a:rPr lang="en-US" sz="1400" b="1"/>
                        <a:t>Instructional Program</a:t>
                      </a:r>
                      <a:endParaRPr sz="1400" b="1"/>
                    </a:p>
                  </a:txBody>
                  <a:tcPr marL="91450" marR="91450" marT="45725" marB="45725" anchor="ctr">
                    <a:solidFill>
                      <a:srgbClr val="BFBFBF"/>
                    </a:solidFill>
                  </a:tcPr>
                </a:tc>
                <a:tc>
                  <a:txBody>
                    <a:bodyPr/>
                    <a:lstStyle/>
                    <a:p>
                      <a:pPr marL="0" marR="0" lvl="0" indent="0" algn="l" rtl="0">
                        <a:spcBef>
                          <a:spcPts val="0"/>
                        </a:spcBef>
                        <a:spcAft>
                          <a:spcPts val="0"/>
                        </a:spcAft>
                        <a:buNone/>
                      </a:pPr>
                      <a:r>
                        <a:rPr lang="en-US" sz="1000" dirty="0"/>
                        <a:t>Curriculum &amp; Instructional Design</a:t>
                      </a:r>
                      <a:endParaRPr dirty="0"/>
                    </a:p>
                    <a:p>
                      <a:pPr marL="171450" marR="0" lvl="0" indent="-171450" algn="l" rtl="0">
                        <a:spcBef>
                          <a:spcPts val="0"/>
                        </a:spcBef>
                        <a:spcAft>
                          <a:spcPts val="0"/>
                        </a:spcAft>
                        <a:buClr>
                          <a:srgbClr val="548135"/>
                        </a:buClr>
                        <a:buSzPts val="1000"/>
                        <a:buFont typeface="Arial"/>
                        <a:buChar char="•"/>
                      </a:pPr>
                      <a:r>
                        <a:rPr lang="en-US" sz="1000" b="1" dirty="0">
                          <a:solidFill>
                            <a:srgbClr val="548135"/>
                          </a:solidFill>
                        </a:rPr>
                        <a:t>Curriculum Selection &amp; Review</a:t>
                      </a:r>
                      <a:endParaRPr dirty="0"/>
                    </a:p>
                    <a:p>
                      <a:pPr marL="171450" marR="0" lvl="0" indent="-171450" algn="l" rtl="0">
                        <a:spcBef>
                          <a:spcPts val="0"/>
                        </a:spcBef>
                        <a:spcAft>
                          <a:spcPts val="0"/>
                        </a:spcAft>
                        <a:buClr>
                          <a:srgbClr val="548135"/>
                        </a:buClr>
                        <a:buSzPts val="1000"/>
                        <a:buFont typeface="Arial"/>
                        <a:buChar char="•"/>
                      </a:pPr>
                      <a:r>
                        <a:rPr lang="en-US" sz="1000" b="1" dirty="0">
                          <a:solidFill>
                            <a:srgbClr val="548135"/>
                          </a:solidFill>
                        </a:rPr>
                        <a:t>Assessment System</a:t>
                      </a:r>
                      <a:endParaRPr dirty="0"/>
                    </a:p>
                    <a:p>
                      <a:pPr marL="171450" marR="0" lvl="0" indent="-171450" algn="l" rtl="0">
                        <a:spcBef>
                          <a:spcPts val="0"/>
                        </a:spcBef>
                        <a:spcAft>
                          <a:spcPts val="0"/>
                        </a:spcAft>
                        <a:buClr>
                          <a:srgbClr val="38761D"/>
                        </a:buClr>
                        <a:buSzPts val="1000"/>
                        <a:buFont typeface="Arial"/>
                        <a:buChar char="•"/>
                      </a:pPr>
                      <a:r>
                        <a:rPr lang="en-US" sz="1000" b="1" dirty="0">
                          <a:solidFill>
                            <a:srgbClr val="38761D"/>
                          </a:solidFill>
                        </a:rPr>
                        <a:t>Instructional Methods</a:t>
                      </a:r>
                      <a:endParaRPr dirty="0">
                        <a:solidFill>
                          <a:srgbClr val="38761D"/>
                        </a:solidFill>
                      </a:endParaRPr>
                    </a:p>
                    <a:p>
                      <a:pPr marL="171450" marR="0" lvl="0" indent="-171450" algn="l" rtl="0">
                        <a:spcBef>
                          <a:spcPts val="0"/>
                        </a:spcBef>
                        <a:spcAft>
                          <a:spcPts val="0"/>
                        </a:spcAft>
                        <a:buClr>
                          <a:srgbClr val="38761D"/>
                        </a:buClr>
                        <a:buSzPts val="1000"/>
                        <a:buFont typeface="Arial"/>
                        <a:buChar char="•"/>
                      </a:pPr>
                      <a:r>
                        <a:rPr lang="en-US" sz="1000" b="1" dirty="0">
                          <a:solidFill>
                            <a:srgbClr val="38761D"/>
                          </a:solidFill>
                        </a:rPr>
                        <a:t>Course Overview</a:t>
                      </a:r>
                      <a:endParaRPr dirty="0">
                        <a:solidFill>
                          <a:srgbClr val="38761D"/>
                        </a:solidFill>
                      </a:endParaRPr>
                    </a:p>
                    <a:p>
                      <a:pPr marL="171450" marR="0" lvl="0" indent="-171450" algn="l" rtl="0">
                        <a:spcBef>
                          <a:spcPts val="0"/>
                        </a:spcBef>
                        <a:spcAft>
                          <a:spcPts val="0"/>
                        </a:spcAft>
                        <a:buClr>
                          <a:srgbClr val="38761D"/>
                        </a:buClr>
                        <a:buSzPts val="1000"/>
                        <a:buFont typeface="Arial"/>
                        <a:buChar char="•"/>
                      </a:pPr>
                      <a:r>
                        <a:rPr lang="en-US" sz="1000" b="1" dirty="0">
                          <a:solidFill>
                            <a:srgbClr val="38761D"/>
                          </a:solidFill>
                        </a:rPr>
                        <a:t>Promotion &amp; Graduation Policy</a:t>
                      </a:r>
                      <a:endParaRPr dirty="0">
                        <a:solidFill>
                          <a:srgbClr val="38761D"/>
                        </a:solidFill>
                      </a:endParaRPr>
                    </a:p>
                    <a:p>
                      <a:pPr marL="171450" marR="0" lvl="0" indent="-171450" algn="l" rtl="0">
                        <a:spcBef>
                          <a:spcPts val="0"/>
                        </a:spcBef>
                        <a:spcAft>
                          <a:spcPts val="0"/>
                        </a:spcAft>
                        <a:buClr>
                          <a:srgbClr val="38761D"/>
                        </a:buClr>
                        <a:buSzPts val="1000"/>
                        <a:buFont typeface="Arial"/>
                        <a:buChar char="•"/>
                      </a:pPr>
                      <a:r>
                        <a:rPr lang="en-US" sz="1000" b="1" dirty="0">
                          <a:solidFill>
                            <a:srgbClr val="38761D"/>
                          </a:solidFill>
                        </a:rPr>
                        <a:t>Calendar &amp; Schedules</a:t>
                      </a:r>
                      <a:endParaRPr dirty="0">
                        <a:solidFill>
                          <a:srgbClr val="38761D"/>
                        </a:solidFill>
                      </a:endParaRPr>
                    </a:p>
                    <a:p>
                      <a:pPr marL="171450" marR="0" lvl="0" indent="-171450" algn="l" rtl="0">
                        <a:spcBef>
                          <a:spcPts val="0"/>
                        </a:spcBef>
                        <a:spcAft>
                          <a:spcPts val="0"/>
                        </a:spcAft>
                        <a:buClr>
                          <a:srgbClr val="38761D"/>
                        </a:buClr>
                        <a:buSzPts val="1000"/>
                        <a:buFont typeface="Arial"/>
                        <a:buChar char="•"/>
                      </a:pPr>
                      <a:r>
                        <a:rPr lang="en-US" sz="1000" b="1" dirty="0">
                          <a:solidFill>
                            <a:srgbClr val="38761D"/>
                          </a:solidFill>
                        </a:rPr>
                        <a:t>Specific Populations</a:t>
                      </a:r>
                      <a:endParaRPr sz="1000" b="1" dirty="0">
                        <a:solidFill>
                          <a:srgbClr val="38761D"/>
                        </a:solidFill>
                      </a:endParaRPr>
                    </a:p>
                  </a:txBody>
                  <a:tcPr marL="91450" marR="91450" marT="91450" marB="91450" anchor="ctr"/>
                </a:tc>
                <a:tc>
                  <a:txBody>
                    <a:bodyPr/>
                    <a:lstStyle/>
                    <a:p>
                      <a:pPr marL="0" marR="0" lvl="0" indent="0" algn="l" rtl="0">
                        <a:spcBef>
                          <a:spcPts val="0"/>
                        </a:spcBef>
                        <a:spcAft>
                          <a:spcPts val="0"/>
                        </a:spcAft>
                        <a:buNone/>
                      </a:pPr>
                      <a:endParaRPr sz="1800"/>
                    </a:p>
                  </a:txBody>
                  <a:tcPr marL="91450" marR="91450" marT="91450" marB="91450"/>
                </a:tc>
                <a:extLst>
                  <a:ext uri="{0D108BD9-81ED-4DB2-BD59-A6C34878D82A}">
                    <a16:rowId xmlns:a16="http://schemas.microsoft.com/office/drawing/2014/main" val="10005"/>
                  </a:ext>
                </a:extLst>
              </a:tr>
              <a:tr h="421875">
                <a:tc vMerge="1">
                  <a:txBody>
                    <a:bodyPr/>
                    <a:lstStyle/>
                    <a:p>
                      <a:endParaRPr lang="en-US"/>
                    </a:p>
                  </a:txBody>
                  <a:tcPr/>
                </a:tc>
                <a:tc>
                  <a:txBody>
                    <a:bodyPr/>
                    <a:lstStyle/>
                    <a:p>
                      <a:pPr marL="0" marR="0" lvl="0" indent="0" algn="l" rtl="0">
                        <a:spcBef>
                          <a:spcPts val="0"/>
                        </a:spcBef>
                        <a:spcAft>
                          <a:spcPts val="0"/>
                        </a:spcAft>
                        <a:buNone/>
                      </a:pPr>
                      <a:r>
                        <a:rPr lang="en-US" sz="1000" dirty="0">
                          <a:solidFill>
                            <a:schemeClr val="dk1"/>
                          </a:solidFill>
                        </a:rPr>
                        <a:t>School Culture &amp; Discipline</a:t>
                      </a:r>
                      <a:endParaRPr dirty="0"/>
                    </a:p>
                    <a:p>
                      <a:pPr marL="171450" marR="0" lvl="0" indent="-171450" algn="l" rtl="0">
                        <a:spcBef>
                          <a:spcPts val="0"/>
                        </a:spcBef>
                        <a:spcAft>
                          <a:spcPts val="0"/>
                        </a:spcAft>
                        <a:buClr>
                          <a:srgbClr val="38761D"/>
                        </a:buClr>
                        <a:buSzPts val="1000"/>
                        <a:buFont typeface="Arial"/>
                        <a:buChar char="•"/>
                      </a:pPr>
                      <a:r>
                        <a:rPr lang="en-US" sz="1000" b="1" dirty="0">
                          <a:solidFill>
                            <a:srgbClr val="38761D"/>
                          </a:solidFill>
                        </a:rPr>
                        <a:t>Discipline Policy</a:t>
                      </a:r>
                      <a:endParaRPr dirty="0">
                        <a:solidFill>
                          <a:srgbClr val="38761D"/>
                        </a:solidFill>
                      </a:endParaRPr>
                    </a:p>
                    <a:p>
                      <a:pPr marL="171450" marR="0" lvl="0" indent="-171450" algn="l" rtl="0">
                        <a:spcBef>
                          <a:spcPts val="0"/>
                        </a:spcBef>
                        <a:spcAft>
                          <a:spcPts val="0"/>
                        </a:spcAft>
                        <a:buClr>
                          <a:srgbClr val="38761D"/>
                        </a:buClr>
                        <a:buSzPts val="1000"/>
                        <a:buFont typeface="Arial"/>
                        <a:buChar char="•"/>
                      </a:pPr>
                      <a:r>
                        <a:rPr lang="en-US" sz="1000" b="1" dirty="0">
                          <a:solidFill>
                            <a:srgbClr val="38761D"/>
                          </a:solidFill>
                        </a:rPr>
                        <a:t>Advisory Program Overview</a:t>
                      </a:r>
                      <a:endParaRPr dirty="0">
                        <a:solidFill>
                          <a:srgbClr val="38761D"/>
                        </a:solidFill>
                      </a:endParaRPr>
                    </a:p>
                    <a:p>
                      <a:pPr marL="171450" marR="0" lvl="0" indent="-171450" algn="l" rtl="0">
                        <a:spcBef>
                          <a:spcPts val="0"/>
                        </a:spcBef>
                        <a:spcAft>
                          <a:spcPts val="0"/>
                        </a:spcAft>
                        <a:buClr>
                          <a:srgbClr val="38761D"/>
                        </a:buClr>
                        <a:buSzPts val="1000"/>
                        <a:buFont typeface="Arial"/>
                        <a:buChar char="•"/>
                      </a:pPr>
                      <a:r>
                        <a:rPr lang="en-US" sz="1000" b="1" dirty="0">
                          <a:solidFill>
                            <a:srgbClr val="38761D"/>
                          </a:solidFill>
                        </a:rPr>
                        <a:t>Special Education Policy</a:t>
                      </a:r>
                      <a:endParaRPr dirty="0">
                        <a:solidFill>
                          <a:srgbClr val="38761D"/>
                        </a:solidFill>
                      </a:endParaRPr>
                    </a:p>
                    <a:p>
                      <a:pPr marL="171450" marR="0" lvl="0" indent="-171450" algn="l" rtl="0">
                        <a:spcBef>
                          <a:spcPts val="0"/>
                        </a:spcBef>
                        <a:spcAft>
                          <a:spcPts val="0"/>
                        </a:spcAft>
                        <a:buClr>
                          <a:srgbClr val="38761D"/>
                        </a:buClr>
                        <a:buSzPts val="1000"/>
                        <a:buFont typeface="Arial"/>
                        <a:buChar char="•"/>
                      </a:pPr>
                      <a:r>
                        <a:rPr lang="en-US" sz="1000" b="1" dirty="0">
                          <a:solidFill>
                            <a:srgbClr val="38761D"/>
                          </a:solidFill>
                        </a:rPr>
                        <a:t>Dress Code</a:t>
                      </a:r>
                      <a:endParaRPr sz="1000" b="1" dirty="0">
                        <a:solidFill>
                          <a:srgbClr val="38761D"/>
                        </a:solidFill>
                      </a:endParaRPr>
                    </a:p>
                  </a:txBody>
                  <a:tcPr marL="91450" marR="91450" marT="91450" marB="91450" anchor="ctr"/>
                </a:tc>
                <a:tc>
                  <a:txBody>
                    <a:bodyPr/>
                    <a:lstStyle/>
                    <a:p>
                      <a:pPr marL="0" marR="0" lvl="0" indent="0" algn="l" rtl="0">
                        <a:spcBef>
                          <a:spcPts val="0"/>
                        </a:spcBef>
                        <a:spcAft>
                          <a:spcPts val="0"/>
                        </a:spcAft>
                        <a:buNone/>
                      </a:pPr>
                      <a:endParaRPr sz="1800" dirty="0"/>
                    </a:p>
                  </a:txBody>
                  <a:tcPr marL="91450" marR="91450" marT="91450" marB="91450"/>
                </a:tc>
                <a:extLst>
                  <a:ext uri="{0D108BD9-81ED-4DB2-BD59-A6C34878D82A}">
                    <a16:rowId xmlns:a16="http://schemas.microsoft.com/office/drawing/2014/main" val="10006"/>
                  </a:ext>
                </a:extLst>
              </a:tr>
            </a:tbl>
          </a:graphicData>
        </a:graphic>
      </p:graphicFrame>
      <p:sp>
        <p:nvSpPr>
          <p:cNvPr id="111" name="Google Shape;111;p14"/>
          <p:cNvSpPr/>
          <p:nvPr/>
        </p:nvSpPr>
        <p:spPr>
          <a:xfrm>
            <a:off x="8392057" y="2814834"/>
            <a:ext cx="304800" cy="304800"/>
          </a:xfrm>
          <a:prstGeom prst="ellipse">
            <a:avLst/>
          </a:prstGeom>
          <a:solidFill>
            <a:srgbClr val="FF0000"/>
          </a:solidFill>
          <a:ln w="127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3" name="Google Shape;113;p14"/>
          <p:cNvSpPr/>
          <p:nvPr/>
        </p:nvSpPr>
        <p:spPr>
          <a:xfrm>
            <a:off x="8392041" y="2225355"/>
            <a:ext cx="304800" cy="304800"/>
          </a:xfrm>
          <a:prstGeom prst="ellipse">
            <a:avLst/>
          </a:prstGeom>
          <a:solidFill>
            <a:srgbClr val="FFFF00"/>
          </a:solidFill>
          <a:ln w="12700" cap="flat" cmpd="sng">
            <a:solidFill>
              <a:srgbClr val="FFFF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4" name="Google Shape;114;p14"/>
          <p:cNvSpPr txBox="1">
            <a:spLocks noGrp="1"/>
          </p:cNvSpPr>
          <p:nvPr>
            <p:ph type="ftr" idx="11"/>
          </p:nvPr>
        </p:nvSpPr>
        <p:spPr>
          <a:xfrm>
            <a:off x="9403773" y="6274242"/>
            <a:ext cx="2448790"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Page 2 of 2</a:t>
            </a:r>
            <a:endParaRPr/>
          </a:p>
        </p:txBody>
      </p:sp>
      <p:sp>
        <p:nvSpPr>
          <p:cNvPr id="115" name="Google Shape;115;p14"/>
          <p:cNvSpPr/>
          <p:nvPr/>
        </p:nvSpPr>
        <p:spPr>
          <a:xfrm>
            <a:off x="8392057" y="1646576"/>
            <a:ext cx="304800" cy="304800"/>
          </a:xfrm>
          <a:prstGeom prst="ellipse">
            <a:avLst/>
          </a:prstGeom>
          <a:solidFill>
            <a:srgbClr val="92D050"/>
          </a:solidFill>
          <a:ln w="12700" cap="flat" cmpd="sng">
            <a:solidFill>
              <a:srgbClr val="92D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62213"/>
            <a:ext cx="2676738" cy="795787"/>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45A3CFB6174C468257CCB5F123250E" ma:contentTypeVersion="13" ma:contentTypeDescription="Create a new document." ma:contentTypeScope="" ma:versionID="e870fdd4f68a5bf3ec0a585e5e0d2ec5">
  <xsd:schema xmlns:xsd="http://www.w3.org/2001/XMLSchema" xmlns:xs="http://www.w3.org/2001/XMLSchema" xmlns:p="http://schemas.microsoft.com/office/2006/metadata/properties" xmlns:ns3="a930ae90-4508-47ba-8f2f-356c36134431" xmlns:ns4="0f8288d0-2f3b-40c7-96ff-7a07ba4f8942" targetNamespace="http://schemas.microsoft.com/office/2006/metadata/properties" ma:root="true" ma:fieldsID="41e148dde02e1327b59c6a559f51411f" ns3:_="" ns4:_="">
    <xsd:import namespace="a930ae90-4508-47ba-8f2f-356c36134431"/>
    <xsd:import namespace="0f8288d0-2f3b-40c7-96ff-7a07ba4f894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4:SharedWithUsers" minOccurs="0"/>
                <xsd:element ref="ns4:SharedWithDetails" minOccurs="0"/>
                <xsd:element ref="ns4:SharingHintHash"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30ae90-4508-47ba-8f2f-356c361344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8288d0-2f3b-40c7-96ff-7a07ba4f8942"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78417C-C62B-473E-95AE-1BBC75543CA3}">
  <ds:schemaRefs>
    <ds:schemaRef ds:uri="http://purl.org/dc/terms/"/>
    <ds:schemaRef ds:uri="http://schemas.openxmlformats.org/package/2006/metadata/core-properties"/>
    <ds:schemaRef ds:uri="0f8288d0-2f3b-40c7-96ff-7a07ba4f8942"/>
    <ds:schemaRef ds:uri="http://schemas.microsoft.com/office/2006/documentManagement/types"/>
    <ds:schemaRef ds:uri="http://schemas.microsoft.com/office/infopath/2007/PartnerControls"/>
    <ds:schemaRef ds:uri="http://purl.org/dc/elements/1.1/"/>
    <ds:schemaRef ds:uri="http://schemas.microsoft.com/office/2006/metadata/properties"/>
    <ds:schemaRef ds:uri="a930ae90-4508-47ba-8f2f-356c36134431"/>
    <ds:schemaRef ds:uri="http://www.w3.org/XML/1998/namespace"/>
    <ds:schemaRef ds:uri="http://purl.org/dc/dcmitype/"/>
  </ds:schemaRefs>
</ds:datastoreItem>
</file>

<file path=customXml/itemProps2.xml><?xml version="1.0" encoding="utf-8"?>
<ds:datastoreItem xmlns:ds="http://schemas.openxmlformats.org/officeDocument/2006/customXml" ds:itemID="{B7755A4E-5E7C-485B-9ED0-165255FD2AE0}">
  <ds:schemaRefs>
    <ds:schemaRef ds:uri="http://schemas.microsoft.com/sharepoint/v3/contenttype/forms"/>
  </ds:schemaRefs>
</ds:datastoreItem>
</file>

<file path=customXml/itemProps3.xml><?xml version="1.0" encoding="utf-8"?>
<ds:datastoreItem xmlns:ds="http://schemas.openxmlformats.org/officeDocument/2006/customXml" ds:itemID="{772C1920-1D1B-4042-8EFA-2B2C8A0F33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30ae90-4508-47ba-8f2f-356c36134431"/>
    <ds:schemaRef ds:uri="0f8288d0-2f3b-40c7-96ff-7a07ba4f89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TotalTime>
  <Words>286</Words>
  <Application>Microsoft Office PowerPoint</Application>
  <PresentationFormat>Widescreen</PresentationFormat>
  <Paragraphs>48</Paragraphs>
  <Slides>2</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vt:i4>
      </vt:variant>
    </vt:vector>
  </HeadingPairs>
  <TitlesOfParts>
    <vt:vector size="7" baseType="lpstr">
      <vt:lpstr>Arial</vt:lpstr>
      <vt:lpstr>Calibri</vt:lpstr>
      <vt:lpstr>Calibri Light</vt:lpstr>
      <vt:lpstr>Office Theme</vt:lpstr>
      <vt:lpstr>Custom Design</vt:lpstr>
      <vt:lpstr>Replication Greenlight Scoring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Amber III Greenlight Scoring</dc:title>
  <dc:creator>Vasthi Acosta</dc:creator>
  <cp:lastModifiedBy>Lesczinski, Michael</cp:lastModifiedBy>
  <cp:revision>21</cp:revision>
  <dcterms:modified xsi:type="dcterms:W3CDTF">2020-01-07T16:40:04Z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0x0101005645A3CFB6174C468257CCB5F123250E</vt:lpwstr>
  </property>
</Properties>
</file>