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13"/>
  </p:notesMasterIdLst>
  <p:handoutMasterIdLst>
    <p:handoutMasterId r:id="rId14"/>
  </p:handoutMasterIdLst>
  <p:sldIdLst>
    <p:sldId id="305" r:id="rId5"/>
    <p:sldId id="306" r:id="rId6"/>
    <p:sldId id="307" r:id="rId7"/>
    <p:sldId id="308" r:id="rId8"/>
    <p:sldId id="309" r:id="rId9"/>
    <p:sldId id="310" r:id="rId10"/>
    <p:sldId id="311" r:id="rId11"/>
    <p:sldId id="3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60"/>
    <a:srgbClr val="024D93"/>
    <a:srgbClr val="9AF8D3"/>
    <a:srgbClr val="278228"/>
    <a:srgbClr val="00529B"/>
    <a:srgbClr val="FF00AE"/>
    <a:srgbClr val="2F68A4"/>
    <a:srgbClr val="85D3B4"/>
    <a:srgbClr val="004D94"/>
    <a:srgbClr val="F5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04719-FF87-47FA-9F31-AF626B629664}" v="1" dt="2025-01-13T18:02:43.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9"/>
  </p:normalViewPr>
  <p:slideViewPr>
    <p:cSldViewPr snapToGrid="0">
      <p:cViewPr varScale="1">
        <p:scale>
          <a:sx n="86" d="100"/>
          <a:sy n="86" d="100"/>
        </p:scale>
        <p:origin x="514" y="58"/>
      </p:cViewPr>
      <p:guideLst/>
    </p:cSldViewPr>
  </p:slideViewPr>
  <p:notesTextViewPr>
    <p:cViewPr>
      <p:scale>
        <a:sx n="1" d="1"/>
        <a:sy n="1" d="1"/>
      </p:scale>
      <p:origin x="0" y="0"/>
    </p:cViewPr>
  </p:notesTextViewPr>
  <p:notesViewPr>
    <p:cSldViewPr snapToGrid="0">
      <p:cViewPr>
        <p:scale>
          <a:sx n="1" d="2"/>
          <a:sy n="1" d="2"/>
        </p:scale>
        <p:origin x="3304" y="2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B1982B-D495-6A43-A49A-1740583217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A0F816-FE66-014C-BA1C-9EB5A0A9FC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649224-4EE8-9142-A89B-A7A865D3FE71}" type="datetimeFigureOut">
              <a:rPr lang="en-US" smtClean="0"/>
              <a:t>1/21/2025</a:t>
            </a:fld>
            <a:endParaRPr lang="en-US"/>
          </a:p>
        </p:txBody>
      </p:sp>
      <p:sp>
        <p:nvSpPr>
          <p:cNvPr id="4" name="Footer Placeholder 3">
            <a:extLst>
              <a:ext uri="{FF2B5EF4-FFF2-40B4-BE49-F238E27FC236}">
                <a16:creationId xmlns:a16="http://schemas.microsoft.com/office/drawing/2014/main" id="{2ED7A030-5CDF-FD4E-9016-771F69A71C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963A61-72BB-C640-99E5-C317356D33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7DE5DD-D8C7-5D40-AED1-27D78ECBB2AA}" type="slidenum">
              <a:rPr lang="en-US" smtClean="0"/>
              <a:t>‹#›</a:t>
            </a:fld>
            <a:endParaRPr lang="en-US"/>
          </a:p>
        </p:txBody>
      </p:sp>
    </p:spTree>
    <p:extLst>
      <p:ext uri="{BB962C8B-B14F-4D97-AF65-F5344CB8AC3E}">
        <p14:creationId xmlns:p14="http://schemas.microsoft.com/office/powerpoint/2010/main" val="3115814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8EBF8-2D22-447B-8F87-26886C739217}"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414E9-1EF5-4802-946B-4A56A5BC3F21}" type="slidenum">
              <a:rPr lang="en-US" smtClean="0"/>
              <a:t>‹#›</a:t>
            </a:fld>
            <a:endParaRPr lang="en-US"/>
          </a:p>
        </p:txBody>
      </p:sp>
    </p:spTree>
    <p:extLst>
      <p:ext uri="{BB962C8B-B14F-4D97-AF65-F5344CB8AC3E}">
        <p14:creationId xmlns:p14="http://schemas.microsoft.com/office/powerpoint/2010/main" val="34884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ld Slide">
    <p:spTree>
      <p:nvGrpSpPr>
        <p:cNvPr id="1" name=""/>
        <p:cNvGrpSpPr/>
        <p:nvPr/>
      </p:nvGrpSpPr>
      <p:grpSpPr>
        <a:xfrm>
          <a:off x="0" y="0"/>
          <a:ext cx="0" cy="0"/>
          <a:chOff x="0" y="0"/>
          <a:chExt cx="0" cy="0"/>
        </a:xfrm>
      </p:grpSpPr>
      <p:pic>
        <p:nvPicPr>
          <p:cNvPr id="4" name="Picture 3" descr="An aerial view of the H. Carl McCall SUNY Administration Building in Albany, NY.">
            <a:extLst>
              <a:ext uri="{FF2B5EF4-FFF2-40B4-BE49-F238E27FC236}">
                <a16:creationId xmlns:a16="http://schemas.microsoft.com/office/drawing/2014/main" id="{4E3F73F7-7F7F-DD04-2B5E-E52AF2321B33}"/>
              </a:ext>
            </a:extLst>
          </p:cNvPr>
          <p:cNvPicPr>
            <a:picLocks noChangeAspect="1"/>
          </p:cNvPicPr>
          <p:nvPr userDrawn="1"/>
        </p:nvPicPr>
        <p:blipFill>
          <a:blip r:embed="rId2">
            <a:alphaModFix amt="16000"/>
          </a:blip>
          <a:stretch>
            <a:fillRect/>
          </a:stretch>
        </p:blipFill>
        <p:spPr>
          <a:xfrm>
            <a:off x="0" y="1219"/>
            <a:ext cx="12192000" cy="6856781"/>
          </a:xfrm>
          <a:prstGeom prst="rect">
            <a:avLst/>
          </a:prstGeom>
        </p:spPr>
      </p:pic>
      <p:pic>
        <p:nvPicPr>
          <p:cNvPr id="5" name="Picture 4">
            <a:extLst>
              <a:ext uri="{FF2B5EF4-FFF2-40B4-BE49-F238E27FC236}">
                <a16:creationId xmlns:a16="http://schemas.microsoft.com/office/drawing/2014/main" id="{6EC5BE1F-5199-544B-5718-5BE126023F87}"/>
              </a:ext>
            </a:extLst>
          </p:cNvPr>
          <p:cNvPicPr>
            <a:picLocks noChangeAspect="1"/>
          </p:cNvPicPr>
          <p:nvPr userDrawn="1"/>
        </p:nvPicPr>
        <p:blipFill>
          <a:blip r:embed="rId3"/>
          <a:stretch>
            <a:fillRect/>
          </a:stretch>
        </p:blipFill>
        <p:spPr>
          <a:xfrm>
            <a:off x="1760935" y="2066824"/>
            <a:ext cx="8670130" cy="2724351"/>
          </a:xfrm>
          <a:prstGeom prst="rect">
            <a:avLst/>
          </a:prstGeom>
        </p:spPr>
      </p:pic>
      <p:sp>
        <p:nvSpPr>
          <p:cNvPr id="6" name="Rectangle 5">
            <a:extLst>
              <a:ext uri="{FF2B5EF4-FFF2-40B4-BE49-F238E27FC236}">
                <a16:creationId xmlns:a16="http://schemas.microsoft.com/office/drawing/2014/main" id="{2014D60B-73D8-332B-AF02-7011AC92932F}"/>
              </a:ext>
            </a:extLst>
          </p:cNvPr>
          <p:cNvSpPr/>
          <p:nvPr userDrawn="1"/>
        </p:nvSpPr>
        <p:spPr>
          <a:xfrm>
            <a:off x="123288" y="133350"/>
            <a:ext cx="11945426" cy="65913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57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Ligh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255D6F-9611-54C3-E3D8-D7EE00F23BB9}"/>
              </a:ext>
            </a:extLst>
          </p:cNvPr>
          <p:cNvSpPr/>
          <p:nvPr userDrawn="1"/>
        </p:nvSpPr>
        <p:spPr>
          <a:xfrm>
            <a:off x="123288" y="133350"/>
            <a:ext cx="11945426" cy="6591300"/>
          </a:xfrm>
          <a:prstGeom prst="rect">
            <a:avLst/>
          </a:prstGeom>
          <a:noFill/>
          <a:ln>
            <a:solidFill>
              <a:srgbClr val="02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4D93"/>
              </a:solidFill>
            </a:endParaRPr>
          </a:p>
        </p:txBody>
      </p:sp>
      <p:sp>
        <p:nvSpPr>
          <p:cNvPr id="5" name="Title 1">
            <a:extLst>
              <a:ext uri="{FF2B5EF4-FFF2-40B4-BE49-F238E27FC236}">
                <a16:creationId xmlns:a16="http://schemas.microsoft.com/office/drawing/2014/main" id="{6E72AD97-A140-5BB7-44C4-62C18BE12790}"/>
              </a:ext>
            </a:extLst>
          </p:cNvPr>
          <p:cNvSpPr>
            <a:spLocks noGrp="1"/>
          </p:cNvSpPr>
          <p:nvPr>
            <p:ph type="title"/>
          </p:nvPr>
        </p:nvSpPr>
        <p:spPr>
          <a:xfrm>
            <a:off x="2197099" y="668015"/>
            <a:ext cx="7797801" cy="523873"/>
          </a:xfrm>
          <a:prstGeom prst="rect">
            <a:avLst/>
          </a:prstGeom>
        </p:spPr>
        <p:txBody>
          <a:bodyPr>
            <a:noAutofit/>
          </a:bodyPr>
          <a:lstStyle>
            <a:lvl1pPr algn="ctr">
              <a:defRPr sz="3200" cap="all" baseline="0">
                <a:solidFill>
                  <a:srgbClr val="024D93"/>
                </a:solidFill>
              </a:defRPr>
            </a:lvl1pPr>
          </a:lstStyle>
          <a:p>
            <a:r>
              <a:rPr lang="en-US"/>
              <a:t>Click to edit Master title style</a:t>
            </a:r>
            <a:endParaRPr lang="en-US" dirty="0"/>
          </a:p>
        </p:txBody>
      </p:sp>
      <p:sp>
        <p:nvSpPr>
          <p:cNvPr id="9" name="Chart Placeholder 8">
            <a:extLst>
              <a:ext uri="{FF2B5EF4-FFF2-40B4-BE49-F238E27FC236}">
                <a16:creationId xmlns:a16="http://schemas.microsoft.com/office/drawing/2014/main" id="{344E23F6-876D-6293-1ACF-059A19074ECD}"/>
              </a:ext>
            </a:extLst>
          </p:cNvPr>
          <p:cNvSpPr>
            <a:spLocks noGrp="1"/>
          </p:cNvSpPr>
          <p:nvPr>
            <p:ph type="chart" sz="quarter" idx="10"/>
          </p:nvPr>
        </p:nvSpPr>
        <p:spPr>
          <a:xfrm>
            <a:off x="3249083" y="1726553"/>
            <a:ext cx="5693832" cy="4272280"/>
          </a:xfrm>
          <a:prstGeom prst="rect">
            <a:avLst/>
          </a:prstGeom>
        </p:spPr>
        <p:txBody>
          <a:bodyPr/>
          <a:lstStyle/>
          <a:p>
            <a:r>
              <a:rPr lang="en-US"/>
              <a:t>Click icon to add chart</a:t>
            </a:r>
          </a:p>
        </p:txBody>
      </p:sp>
      <p:sp>
        <p:nvSpPr>
          <p:cNvPr id="10" name="TextBox 9">
            <a:extLst>
              <a:ext uri="{FF2B5EF4-FFF2-40B4-BE49-F238E27FC236}">
                <a16:creationId xmlns:a16="http://schemas.microsoft.com/office/drawing/2014/main" id="{C2C08557-2DB7-7A83-7480-AA2770AA27C4}"/>
              </a:ext>
            </a:extLst>
          </p:cNvPr>
          <p:cNvSpPr txBox="1"/>
          <p:nvPr userDrawn="1"/>
        </p:nvSpPr>
        <p:spPr>
          <a:xfrm>
            <a:off x="7725249" y="6256765"/>
            <a:ext cx="4603934" cy="338554"/>
          </a:xfrm>
          <a:prstGeom prst="rect">
            <a:avLst/>
          </a:prstGeom>
          <a:noFill/>
          <a:ln>
            <a:noFill/>
          </a:ln>
        </p:spPr>
        <p:txBody>
          <a:bodyPr wrap="square" rtlCol="0">
            <a:spAutoFit/>
          </a:bodyPr>
          <a:lstStyle/>
          <a:p>
            <a:pPr algn="ctr"/>
            <a:r>
              <a:rPr lang="en-US" sz="1600" b="0" i="0" dirty="0">
                <a:solidFill>
                  <a:srgbClr val="024D93"/>
                </a:solidFill>
                <a:latin typeface="Arial" panose="020B0604020202020204" pitchFamily="34" charset="0"/>
              </a:rPr>
              <a:t>SUNY </a:t>
            </a:r>
            <a:r>
              <a:rPr lang="en-US" sz="1600" b="0" i="0" dirty="0">
                <a:solidFill>
                  <a:srgbClr val="024D93"/>
                </a:solidFill>
                <a:latin typeface="Helvetica Light" panose="020B0403020202020204" pitchFamily="34" charset="0"/>
              </a:rPr>
              <a:t>CHARTER SCHOOLS INSTITUTE</a:t>
            </a:r>
          </a:p>
        </p:txBody>
      </p:sp>
      <p:pic>
        <p:nvPicPr>
          <p:cNvPr id="11" name="Picture 10" descr="A blue circle with a black background&#10;&#10;Description automatically generated">
            <a:extLst>
              <a:ext uri="{FF2B5EF4-FFF2-40B4-BE49-F238E27FC236}">
                <a16:creationId xmlns:a16="http://schemas.microsoft.com/office/drawing/2014/main" id="{2C70C523-B496-75AD-67BB-1A18D853A2B0}"/>
              </a:ext>
            </a:extLst>
          </p:cNvPr>
          <p:cNvPicPr>
            <a:picLocks noChangeAspect="1"/>
          </p:cNvPicPr>
          <p:nvPr userDrawn="1"/>
        </p:nvPicPr>
        <p:blipFill>
          <a:blip r:embed="rId2"/>
          <a:stretch>
            <a:fillRect/>
          </a:stretch>
        </p:blipFill>
        <p:spPr>
          <a:xfrm>
            <a:off x="467416" y="337163"/>
            <a:ext cx="1185578" cy="1185578"/>
          </a:xfrm>
          <a:prstGeom prst="rect">
            <a:avLst/>
          </a:prstGeom>
        </p:spPr>
      </p:pic>
    </p:spTree>
    <p:extLst>
      <p:ext uri="{BB962C8B-B14F-4D97-AF65-F5344CB8AC3E}">
        <p14:creationId xmlns:p14="http://schemas.microsoft.com/office/powerpoint/2010/main" val="176701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255D6F-9611-54C3-E3D8-D7EE00F23BB9}"/>
              </a:ext>
            </a:extLst>
          </p:cNvPr>
          <p:cNvSpPr/>
          <p:nvPr userDrawn="1"/>
        </p:nvSpPr>
        <p:spPr>
          <a:xfrm>
            <a:off x="123288" y="133350"/>
            <a:ext cx="11945426" cy="6591300"/>
          </a:xfrm>
          <a:prstGeom prst="rect">
            <a:avLst/>
          </a:prstGeom>
          <a:noFill/>
          <a:ln>
            <a:solidFill>
              <a:srgbClr val="9AF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UNY Logo">
            <a:extLst>
              <a:ext uri="{FF2B5EF4-FFF2-40B4-BE49-F238E27FC236}">
                <a16:creationId xmlns:a16="http://schemas.microsoft.com/office/drawing/2014/main" id="{FA2A8E89-6E9C-6980-643A-7F42355BB3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879" y="337515"/>
            <a:ext cx="1206805" cy="1206805"/>
          </a:xfrm>
          <a:prstGeom prst="rect">
            <a:avLst/>
          </a:prstGeom>
        </p:spPr>
      </p:pic>
      <p:sp>
        <p:nvSpPr>
          <p:cNvPr id="5" name="Title 1">
            <a:extLst>
              <a:ext uri="{FF2B5EF4-FFF2-40B4-BE49-F238E27FC236}">
                <a16:creationId xmlns:a16="http://schemas.microsoft.com/office/drawing/2014/main" id="{6E72AD97-A140-5BB7-44C4-62C18BE12790}"/>
              </a:ext>
            </a:extLst>
          </p:cNvPr>
          <p:cNvSpPr>
            <a:spLocks noGrp="1"/>
          </p:cNvSpPr>
          <p:nvPr>
            <p:ph type="title"/>
          </p:nvPr>
        </p:nvSpPr>
        <p:spPr>
          <a:xfrm>
            <a:off x="2197099" y="668015"/>
            <a:ext cx="7797801" cy="523873"/>
          </a:xfrm>
          <a:prstGeom prst="rect">
            <a:avLst/>
          </a:prstGeom>
        </p:spPr>
        <p:txBody>
          <a:bodyPr>
            <a:noAutofit/>
          </a:bodyPr>
          <a:lstStyle>
            <a:lvl1pPr algn="ctr">
              <a:defRPr sz="3200" cap="all" baseline="0">
                <a:solidFill>
                  <a:schemeClr val="bg1"/>
                </a:solidFill>
              </a:defRPr>
            </a:lvl1pPr>
          </a:lstStyle>
          <a:p>
            <a:r>
              <a:rPr lang="en-US"/>
              <a:t>Click to edit Master title style</a:t>
            </a:r>
            <a:endParaRPr lang="en-US" dirty="0"/>
          </a:p>
        </p:txBody>
      </p:sp>
      <p:sp>
        <p:nvSpPr>
          <p:cNvPr id="9" name="Chart Placeholder 8">
            <a:extLst>
              <a:ext uri="{FF2B5EF4-FFF2-40B4-BE49-F238E27FC236}">
                <a16:creationId xmlns:a16="http://schemas.microsoft.com/office/drawing/2014/main" id="{344E23F6-876D-6293-1ACF-059A19074ECD}"/>
              </a:ext>
            </a:extLst>
          </p:cNvPr>
          <p:cNvSpPr>
            <a:spLocks noGrp="1"/>
          </p:cNvSpPr>
          <p:nvPr>
            <p:ph type="chart" sz="quarter" idx="10"/>
          </p:nvPr>
        </p:nvSpPr>
        <p:spPr>
          <a:xfrm>
            <a:off x="3249083" y="1726553"/>
            <a:ext cx="5693832" cy="4272280"/>
          </a:xfrm>
          <a:prstGeom prst="rect">
            <a:avLst/>
          </a:prstGeom>
        </p:spPr>
        <p:txBody>
          <a:bodyPr/>
          <a:lstStyle/>
          <a:p>
            <a:r>
              <a:rPr lang="en-US"/>
              <a:t>Click icon to add chart</a:t>
            </a:r>
          </a:p>
        </p:txBody>
      </p:sp>
      <p:sp>
        <p:nvSpPr>
          <p:cNvPr id="10" name="TextBox 9">
            <a:extLst>
              <a:ext uri="{FF2B5EF4-FFF2-40B4-BE49-F238E27FC236}">
                <a16:creationId xmlns:a16="http://schemas.microsoft.com/office/drawing/2014/main" id="{C2C08557-2DB7-7A83-7480-AA2770AA27C4}"/>
              </a:ext>
            </a:extLst>
          </p:cNvPr>
          <p:cNvSpPr txBox="1"/>
          <p:nvPr userDrawn="1"/>
        </p:nvSpPr>
        <p:spPr>
          <a:xfrm>
            <a:off x="7725249"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CHARTER SCHOOLS INSTITUTE</a:t>
            </a:r>
          </a:p>
        </p:txBody>
      </p:sp>
    </p:spTree>
    <p:extLst>
      <p:ext uri="{BB962C8B-B14F-4D97-AF65-F5344CB8AC3E}">
        <p14:creationId xmlns:p14="http://schemas.microsoft.com/office/powerpoint/2010/main" val="1707605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_Tw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255D6F-9611-54C3-E3D8-D7EE00F23BB9}"/>
              </a:ext>
            </a:extLst>
          </p:cNvPr>
          <p:cNvSpPr/>
          <p:nvPr userDrawn="1"/>
        </p:nvSpPr>
        <p:spPr>
          <a:xfrm>
            <a:off x="123288" y="133350"/>
            <a:ext cx="11945426" cy="6591300"/>
          </a:xfrm>
          <a:prstGeom prst="rect">
            <a:avLst/>
          </a:prstGeom>
          <a:noFill/>
          <a:ln>
            <a:solidFill>
              <a:srgbClr val="9AF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UNY Logo">
            <a:extLst>
              <a:ext uri="{FF2B5EF4-FFF2-40B4-BE49-F238E27FC236}">
                <a16:creationId xmlns:a16="http://schemas.microsoft.com/office/drawing/2014/main" id="{FA2A8E89-6E9C-6980-643A-7F42355BB3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879" y="337515"/>
            <a:ext cx="1206805" cy="1206805"/>
          </a:xfrm>
          <a:prstGeom prst="rect">
            <a:avLst/>
          </a:prstGeom>
        </p:spPr>
      </p:pic>
      <p:sp>
        <p:nvSpPr>
          <p:cNvPr id="10" name="TextBox 9">
            <a:extLst>
              <a:ext uri="{FF2B5EF4-FFF2-40B4-BE49-F238E27FC236}">
                <a16:creationId xmlns:a16="http://schemas.microsoft.com/office/drawing/2014/main" id="{C2C08557-2DB7-7A83-7480-AA2770AA27C4}"/>
              </a:ext>
            </a:extLst>
          </p:cNvPr>
          <p:cNvSpPr txBox="1"/>
          <p:nvPr userDrawn="1"/>
        </p:nvSpPr>
        <p:spPr>
          <a:xfrm>
            <a:off x="7725249"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CHARTER SCHOOLS INSTITUTE</a:t>
            </a:r>
          </a:p>
        </p:txBody>
      </p:sp>
      <p:sp>
        <p:nvSpPr>
          <p:cNvPr id="32" name="Chart Placeholder 31">
            <a:extLst>
              <a:ext uri="{FF2B5EF4-FFF2-40B4-BE49-F238E27FC236}">
                <a16:creationId xmlns:a16="http://schemas.microsoft.com/office/drawing/2014/main" id="{59451D31-6CB6-A35F-ACC5-04D2260A618B}"/>
              </a:ext>
            </a:extLst>
          </p:cNvPr>
          <p:cNvSpPr>
            <a:spLocks noGrp="1"/>
          </p:cNvSpPr>
          <p:nvPr>
            <p:ph type="chart" sz="quarter" idx="11"/>
          </p:nvPr>
        </p:nvSpPr>
        <p:spPr>
          <a:xfrm>
            <a:off x="6532563" y="2198688"/>
            <a:ext cx="4518025" cy="3255962"/>
          </a:xfrm>
          <a:prstGeom prst="rect">
            <a:avLst/>
          </a:prstGeom>
        </p:spPr>
        <p:txBody>
          <a:bodyPr/>
          <a:lstStyle/>
          <a:p>
            <a:r>
              <a:rPr lang="en-US"/>
              <a:t>Click icon to add chart</a:t>
            </a:r>
            <a:endParaRPr lang="en-US" dirty="0"/>
          </a:p>
        </p:txBody>
      </p:sp>
      <p:sp>
        <p:nvSpPr>
          <p:cNvPr id="34" name="Text Placeholder 33">
            <a:extLst>
              <a:ext uri="{FF2B5EF4-FFF2-40B4-BE49-F238E27FC236}">
                <a16:creationId xmlns:a16="http://schemas.microsoft.com/office/drawing/2014/main" id="{FF634F83-78BC-6C23-C8C8-B4B4E2518BE2}"/>
              </a:ext>
            </a:extLst>
          </p:cNvPr>
          <p:cNvSpPr>
            <a:spLocks noGrp="1"/>
          </p:cNvSpPr>
          <p:nvPr>
            <p:ph type="body" sz="quarter" idx="12"/>
          </p:nvPr>
        </p:nvSpPr>
        <p:spPr>
          <a:xfrm>
            <a:off x="2008188" y="1603375"/>
            <a:ext cx="2838450" cy="384175"/>
          </a:xfrm>
          <a:prstGeom prst="rect">
            <a:avLst/>
          </a:prstGeom>
        </p:spPr>
        <p:txBody>
          <a:bodyPr/>
          <a:lstStyle>
            <a:lvl1pPr marL="0" indent="0" algn="ctr">
              <a:buNone/>
              <a:defRPr sz="2000" cap="all" baseline="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en-US"/>
              <a:t>Click to edit Master text styles</a:t>
            </a:r>
          </a:p>
        </p:txBody>
      </p:sp>
      <p:sp>
        <p:nvSpPr>
          <p:cNvPr id="35" name="Text Placeholder 33">
            <a:extLst>
              <a:ext uri="{FF2B5EF4-FFF2-40B4-BE49-F238E27FC236}">
                <a16:creationId xmlns:a16="http://schemas.microsoft.com/office/drawing/2014/main" id="{EA8C7B1F-9718-CDF5-DE51-CF91E7330966}"/>
              </a:ext>
            </a:extLst>
          </p:cNvPr>
          <p:cNvSpPr>
            <a:spLocks noGrp="1"/>
          </p:cNvSpPr>
          <p:nvPr>
            <p:ph type="body" sz="quarter" idx="13"/>
          </p:nvPr>
        </p:nvSpPr>
        <p:spPr>
          <a:xfrm>
            <a:off x="7371776" y="1603375"/>
            <a:ext cx="2838450" cy="384175"/>
          </a:xfrm>
          <a:prstGeom prst="rect">
            <a:avLst/>
          </a:prstGeom>
        </p:spPr>
        <p:txBody>
          <a:bodyPr/>
          <a:lstStyle>
            <a:lvl1pPr marL="0" indent="0" algn="ctr">
              <a:buNone/>
              <a:defRPr sz="2000" cap="all" baseline="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en-US"/>
              <a:t>Click to edit Master text styles</a:t>
            </a:r>
          </a:p>
        </p:txBody>
      </p:sp>
      <p:sp>
        <p:nvSpPr>
          <p:cNvPr id="5" name="Title 1">
            <a:extLst>
              <a:ext uri="{FF2B5EF4-FFF2-40B4-BE49-F238E27FC236}">
                <a16:creationId xmlns:a16="http://schemas.microsoft.com/office/drawing/2014/main" id="{6E72AD97-A140-5BB7-44C4-62C18BE12790}"/>
              </a:ext>
            </a:extLst>
          </p:cNvPr>
          <p:cNvSpPr>
            <a:spLocks noGrp="1"/>
          </p:cNvSpPr>
          <p:nvPr>
            <p:ph type="title"/>
          </p:nvPr>
        </p:nvSpPr>
        <p:spPr>
          <a:xfrm>
            <a:off x="2197099" y="668015"/>
            <a:ext cx="7797801" cy="523873"/>
          </a:xfrm>
          <a:prstGeom prst="rect">
            <a:avLst/>
          </a:prstGeom>
        </p:spPr>
        <p:txBody>
          <a:bodyPr>
            <a:noAutofit/>
          </a:bodyPr>
          <a:lstStyle>
            <a:lvl1pPr algn="ctr">
              <a:defRPr sz="3200" cap="all" baseline="0">
                <a:solidFill>
                  <a:schemeClr val="bg1"/>
                </a:solidFill>
              </a:defRPr>
            </a:lvl1pPr>
          </a:lstStyle>
          <a:p>
            <a:r>
              <a:rPr lang="en-US"/>
              <a:t>Click to edit Master title style</a:t>
            </a:r>
            <a:endParaRPr lang="en-US" dirty="0"/>
          </a:p>
        </p:txBody>
      </p:sp>
      <p:sp>
        <p:nvSpPr>
          <p:cNvPr id="9" name="Chart Placeholder 8">
            <a:extLst>
              <a:ext uri="{FF2B5EF4-FFF2-40B4-BE49-F238E27FC236}">
                <a16:creationId xmlns:a16="http://schemas.microsoft.com/office/drawing/2014/main" id="{344E23F6-876D-6293-1ACF-059A19074ECD}"/>
              </a:ext>
            </a:extLst>
          </p:cNvPr>
          <p:cNvSpPr>
            <a:spLocks noGrp="1"/>
          </p:cNvSpPr>
          <p:nvPr>
            <p:ph type="chart" sz="quarter" idx="10"/>
          </p:nvPr>
        </p:nvSpPr>
        <p:spPr>
          <a:xfrm>
            <a:off x="1205361" y="2181159"/>
            <a:ext cx="4529058" cy="3291341"/>
          </a:xfrm>
          <a:prstGeom prst="rect">
            <a:avLst/>
          </a:prstGeom>
        </p:spPr>
        <p:txBody>
          <a:bodyPr/>
          <a:lstStyle/>
          <a:p>
            <a:r>
              <a:rPr lang="en-US"/>
              <a:t>Click icon to add chart</a:t>
            </a:r>
          </a:p>
        </p:txBody>
      </p:sp>
    </p:spTree>
    <p:extLst>
      <p:ext uri="{BB962C8B-B14F-4D97-AF65-F5344CB8AC3E}">
        <p14:creationId xmlns:p14="http://schemas.microsoft.com/office/powerpoint/2010/main" val="24603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Dark">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04F3B560-0BD7-FB66-E9B3-BA534B66E523}"/>
              </a:ext>
            </a:extLst>
          </p:cNvPr>
          <p:cNvPicPr>
            <a:picLocks noChangeAspect="1"/>
          </p:cNvPicPr>
          <p:nvPr userDrawn="1"/>
        </p:nvPicPr>
        <p:blipFill>
          <a:blip r:embed="rId2"/>
          <a:stretch>
            <a:fillRect/>
          </a:stretch>
        </p:blipFill>
        <p:spPr>
          <a:xfrm>
            <a:off x="467416" y="337163"/>
            <a:ext cx="1185578" cy="1185578"/>
          </a:xfrm>
          <a:prstGeom prst="rect">
            <a:avLst/>
          </a:prstGeom>
        </p:spPr>
      </p:pic>
      <p:sp>
        <p:nvSpPr>
          <p:cNvPr id="8" name="Rectangle 7">
            <a:extLst>
              <a:ext uri="{FF2B5EF4-FFF2-40B4-BE49-F238E27FC236}">
                <a16:creationId xmlns:a16="http://schemas.microsoft.com/office/drawing/2014/main" id="{3FEE6C1E-2D6A-2EFB-4B4D-94C696883B4A}"/>
              </a:ext>
            </a:extLst>
          </p:cNvPr>
          <p:cNvSpPr/>
          <p:nvPr userDrawn="1"/>
        </p:nvSpPr>
        <p:spPr>
          <a:xfrm>
            <a:off x="123288" y="133350"/>
            <a:ext cx="11945426" cy="6591300"/>
          </a:xfrm>
          <a:prstGeom prst="rect">
            <a:avLst/>
          </a:prstGeom>
          <a:noFill/>
          <a:ln>
            <a:solidFill>
              <a:srgbClr val="9AF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1878554-EA22-6D3C-A535-9F683D7B1043}"/>
              </a:ext>
            </a:extLst>
          </p:cNvPr>
          <p:cNvSpPr txBox="1"/>
          <p:nvPr userDrawn="1"/>
        </p:nvSpPr>
        <p:spPr>
          <a:xfrm>
            <a:off x="7725249"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CHARTER SCHOOLS INSTITUTE</a:t>
            </a:r>
          </a:p>
        </p:txBody>
      </p:sp>
      <p:sp>
        <p:nvSpPr>
          <p:cNvPr id="10" name="TextBox 9">
            <a:extLst>
              <a:ext uri="{FF2B5EF4-FFF2-40B4-BE49-F238E27FC236}">
                <a16:creationId xmlns:a16="http://schemas.microsoft.com/office/drawing/2014/main" id="{98CC5901-2969-3565-1F35-0DC64CE56678}"/>
              </a:ext>
            </a:extLst>
          </p:cNvPr>
          <p:cNvSpPr txBox="1"/>
          <p:nvPr userDrawn="1"/>
        </p:nvSpPr>
        <p:spPr>
          <a:xfrm>
            <a:off x="837699" y="2373629"/>
            <a:ext cx="792480" cy="2400657"/>
          </a:xfrm>
          <a:prstGeom prst="rect">
            <a:avLst/>
          </a:prstGeom>
          <a:noFill/>
        </p:spPr>
        <p:txBody>
          <a:bodyPr wrap="square" rtlCol="0">
            <a:spAutoFit/>
          </a:bodyPr>
          <a:lstStyle/>
          <a:p>
            <a:pPr algn="ctr"/>
            <a:r>
              <a:rPr lang="en-US" sz="15000" dirty="0">
                <a:solidFill>
                  <a:schemeClr val="bg1"/>
                </a:solidFill>
                <a:latin typeface="Arial" panose="020B0604020202020204" pitchFamily="34" charset="0"/>
              </a:rPr>
              <a:t>“</a:t>
            </a:r>
          </a:p>
        </p:txBody>
      </p:sp>
      <p:sp>
        <p:nvSpPr>
          <p:cNvPr id="11" name="Text Placeholder 2">
            <a:extLst>
              <a:ext uri="{FF2B5EF4-FFF2-40B4-BE49-F238E27FC236}">
                <a16:creationId xmlns:a16="http://schemas.microsoft.com/office/drawing/2014/main" id="{F6CE6C8E-9695-5B1C-A4C5-6818D1CAE06A}"/>
              </a:ext>
            </a:extLst>
          </p:cNvPr>
          <p:cNvSpPr>
            <a:spLocks noGrp="1"/>
          </p:cNvSpPr>
          <p:nvPr>
            <p:ph type="body" idx="1"/>
          </p:nvPr>
        </p:nvSpPr>
        <p:spPr>
          <a:xfrm>
            <a:off x="1630179" y="2906592"/>
            <a:ext cx="8931642" cy="1500187"/>
          </a:xfrm>
          <a:prstGeom prst="rect">
            <a:avLst/>
          </a:prstGeom>
        </p:spPr>
        <p:txBody>
          <a:bodyPr>
            <a:normAutofit/>
          </a:bodyPr>
          <a:lstStyle>
            <a:lvl1pPr marL="0" indent="0" algn="ctr">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6089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C4DB03-3E6C-6221-B909-AF3E181BE963}"/>
              </a:ext>
            </a:extLst>
          </p:cNvPr>
          <p:cNvSpPr txBox="1"/>
          <p:nvPr userDrawn="1"/>
        </p:nvSpPr>
        <p:spPr>
          <a:xfrm>
            <a:off x="837699" y="2383154"/>
            <a:ext cx="792480" cy="2400657"/>
          </a:xfrm>
          <a:prstGeom prst="rect">
            <a:avLst/>
          </a:prstGeom>
          <a:noFill/>
        </p:spPr>
        <p:txBody>
          <a:bodyPr wrap="square" rtlCol="0">
            <a:spAutoFit/>
          </a:bodyPr>
          <a:lstStyle/>
          <a:p>
            <a:pPr algn="ctr"/>
            <a:r>
              <a:rPr lang="en-US" sz="15000" dirty="0">
                <a:solidFill>
                  <a:srgbClr val="001F60"/>
                </a:solidFill>
                <a:latin typeface="Arial" panose="020B0604020202020204" pitchFamily="34" charset="0"/>
              </a:rPr>
              <a:t>“</a:t>
            </a:r>
          </a:p>
        </p:txBody>
      </p:sp>
      <p:sp>
        <p:nvSpPr>
          <p:cNvPr id="8" name="Rectangle 7">
            <a:extLst>
              <a:ext uri="{FF2B5EF4-FFF2-40B4-BE49-F238E27FC236}">
                <a16:creationId xmlns:a16="http://schemas.microsoft.com/office/drawing/2014/main" id="{3FEE6C1E-2D6A-2EFB-4B4D-94C696883B4A}"/>
              </a:ext>
            </a:extLst>
          </p:cNvPr>
          <p:cNvSpPr/>
          <p:nvPr userDrawn="1"/>
        </p:nvSpPr>
        <p:spPr>
          <a:xfrm>
            <a:off x="123288" y="133350"/>
            <a:ext cx="11945426" cy="6591300"/>
          </a:xfrm>
          <a:prstGeom prst="rect">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67A4DD-AFE8-A3D5-5DA1-E77A12119BFB}"/>
              </a:ext>
            </a:extLst>
          </p:cNvPr>
          <p:cNvSpPr txBox="1"/>
          <p:nvPr userDrawn="1"/>
        </p:nvSpPr>
        <p:spPr>
          <a:xfrm>
            <a:off x="7823601" y="6256765"/>
            <a:ext cx="4603934" cy="338554"/>
          </a:xfrm>
          <a:prstGeom prst="rect">
            <a:avLst/>
          </a:prstGeom>
          <a:noFill/>
          <a:ln>
            <a:noFill/>
          </a:ln>
        </p:spPr>
        <p:txBody>
          <a:bodyPr wrap="square" rtlCol="0">
            <a:spAutoFit/>
          </a:bodyPr>
          <a:lstStyle/>
          <a:p>
            <a:pPr algn="ctr"/>
            <a:r>
              <a:rPr lang="en-US" sz="1600" b="0" i="0" dirty="0">
                <a:solidFill>
                  <a:srgbClr val="001F60"/>
                </a:solidFill>
                <a:latin typeface="Arial" panose="020B0604020202020204" pitchFamily="34" charset="0"/>
              </a:rPr>
              <a:t>SUNY </a:t>
            </a:r>
            <a:r>
              <a:rPr lang="en-US" sz="1600" b="0" i="0" dirty="0">
                <a:solidFill>
                  <a:srgbClr val="001F60"/>
                </a:solidFill>
                <a:latin typeface="Helvetica Light" panose="020B0403020202020204" pitchFamily="34" charset="0"/>
              </a:rPr>
              <a:t>CHARTER SCHOOLS INSTITUTE</a:t>
            </a:r>
          </a:p>
        </p:txBody>
      </p:sp>
      <p:pic>
        <p:nvPicPr>
          <p:cNvPr id="3" name="Picture 2" descr="A blue circle with a black background&#10;&#10;Description automatically generated">
            <a:extLst>
              <a:ext uri="{FF2B5EF4-FFF2-40B4-BE49-F238E27FC236}">
                <a16:creationId xmlns:a16="http://schemas.microsoft.com/office/drawing/2014/main" id="{EAA66646-5D5F-5F03-2EBB-B8E15E63F5E7}"/>
              </a:ext>
            </a:extLst>
          </p:cNvPr>
          <p:cNvPicPr>
            <a:picLocks noChangeAspect="1"/>
          </p:cNvPicPr>
          <p:nvPr userDrawn="1"/>
        </p:nvPicPr>
        <p:blipFill>
          <a:blip r:embed="rId2"/>
          <a:stretch>
            <a:fillRect/>
          </a:stretch>
        </p:blipFill>
        <p:spPr>
          <a:xfrm>
            <a:off x="467416" y="337163"/>
            <a:ext cx="1185578" cy="1185578"/>
          </a:xfrm>
          <a:prstGeom prst="rect">
            <a:avLst/>
          </a:prstGeom>
        </p:spPr>
      </p:pic>
      <p:sp>
        <p:nvSpPr>
          <p:cNvPr id="4" name="Text Placeholder 2">
            <a:extLst>
              <a:ext uri="{FF2B5EF4-FFF2-40B4-BE49-F238E27FC236}">
                <a16:creationId xmlns:a16="http://schemas.microsoft.com/office/drawing/2014/main" id="{4534C219-3918-3F08-E077-A7A10A9E7D06}"/>
              </a:ext>
            </a:extLst>
          </p:cNvPr>
          <p:cNvSpPr>
            <a:spLocks noGrp="1"/>
          </p:cNvSpPr>
          <p:nvPr>
            <p:ph type="body" idx="1"/>
          </p:nvPr>
        </p:nvSpPr>
        <p:spPr>
          <a:xfrm>
            <a:off x="1630179" y="2906592"/>
            <a:ext cx="8931642" cy="1500187"/>
          </a:xfrm>
          <a:prstGeom prst="rect">
            <a:avLst/>
          </a:prstGeom>
        </p:spPr>
        <p:txBody>
          <a:bodyPr>
            <a:normAutofit/>
          </a:bodyPr>
          <a:lstStyle>
            <a:lvl1pPr marL="0" indent="0" algn="ctr">
              <a:buNone/>
              <a:defRPr sz="3600" b="1">
                <a:solidFill>
                  <a:srgbClr val="024D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7989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A5DB-8B2B-98E4-F0B6-8C01839C2F6B}"/>
              </a:ext>
            </a:extLst>
          </p:cNvPr>
          <p:cNvSpPr>
            <a:spLocks noGrp="1"/>
          </p:cNvSpPr>
          <p:nvPr>
            <p:ph type="title"/>
          </p:nvPr>
        </p:nvSpPr>
        <p:spPr>
          <a:xfrm>
            <a:off x="2061633" y="680714"/>
            <a:ext cx="8068733" cy="498475"/>
          </a:xfrm>
          <a:prstGeom prst="rect">
            <a:avLst/>
          </a:prstGeom>
        </p:spPr>
        <p:txBody>
          <a:bodyPr>
            <a:noAutofit/>
          </a:bodyPr>
          <a:lstStyle>
            <a:lvl1pPr algn="ctr">
              <a:defRPr sz="3200" b="1" cap="all" baseline="0">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4279BCC-7BF4-1B18-2CC3-0F3E3A60BE21}"/>
              </a:ext>
            </a:extLst>
          </p:cNvPr>
          <p:cNvSpPr/>
          <p:nvPr userDrawn="1"/>
        </p:nvSpPr>
        <p:spPr>
          <a:xfrm>
            <a:off x="0" y="3572933"/>
            <a:ext cx="12192000" cy="3285067"/>
          </a:xfrm>
          <a:prstGeom prst="rect">
            <a:avLst/>
          </a:prstGeom>
          <a:solidFill>
            <a:schemeClr val="bg1">
              <a:alpha val="2278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0877651-145C-A025-E994-04DE3734A29B}"/>
              </a:ext>
              <a:ext uri="{C183D7F6-B498-43B3-948B-1728B52AA6E4}">
                <adec:decorative xmlns:adec="http://schemas.microsoft.com/office/drawing/2017/decorative" val="1"/>
              </a:ext>
            </a:extLst>
          </p:cNvPr>
          <p:cNvGrpSpPr/>
          <p:nvPr userDrawn="1"/>
        </p:nvGrpSpPr>
        <p:grpSpPr>
          <a:xfrm>
            <a:off x="1002003" y="2225299"/>
            <a:ext cx="2748728" cy="2695267"/>
            <a:chOff x="1211089" y="1620751"/>
            <a:chExt cx="2946400" cy="2889094"/>
          </a:xfrm>
        </p:grpSpPr>
        <p:sp>
          <p:nvSpPr>
            <p:cNvPr id="7" name="Rectangle 6">
              <a:extLst>
                <a:ext uri="{FF2B5EF4-FFF2-40B4-BE49-F238E27FC236}">
                  <a16:creationId xmlns:a16="http://schemas.microsoft.com/office/drawing/2014/main" id="{4DAAC18E-5311-255B-0A40-1BDA2014FB16}"/>
                </a:ext>
              </a:extLst>
            </p:cNvPr>
            <p:cNvSpPr/>
            <p:nvPr/>
          </p:nvSpPr>
          <p:spPr>
            <a:xfrm>
              <a:off x="1305281" y="1735907"/>
              <a:ext cx="2758018" cy="26899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E5B7046-142B-0C44-DC13-210111DDA97A}"/>
                </a:ext>
              </a:extLst>
            </p:cNvPr>
            <p:cNvSpPr/>
            <p:nvPr/>
          </p:nvSpPr>
          <p:spPr>
            <a:xfrm>
              <a:off x="1211089" y="1620751"/>
              <a:ext cx="2946400" cy="288909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Picture Placeholder 2">
            <a:extLst>
              <a:ext uri="{FF2B5EF4-FFF2-40B4-BE49-F238E27FC236}">
                <a16:creationId xmlns:a16="http://schemas.microsoft.com/office/drawing/2014/main" id="{C719BCF8-E6C6-A025-0140-19BDD94777B7}"/>
              </a:ext>
            </a:extLst>
          </p:cNvPr>
          <p:cNvSpPr>
            <a:spLocks noGrp="1"/>
          </p:cNvSpPr>
          <p:nvPr>
            <p:ph type="pic" idx="1"/>
          </p:nvPr>
        </p:nvSpPr>
        <p:spPr>
          <a:xfrm>
            <a:off x="1097729" y="2332728"/>
            <a:ext cx="2572363" cy="250945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grpSp>
        <p:nvGrpSpPr>
          <p:cNvPr id="9" name="Group 8">
            <a:extLst>
              <a:ext uri="{FF2B5EF4-FFF2-40B4-BE49-F238E27FC236}">
                <a16:creationId xmlns:a16="http://schemas.microsoft.com/office/drawing/2014/main" id="{1C31728B-286B-CD98-FAE4-613A08A71E80}"/>
              </a:ext>
              <a:ext uri="{C183D7F6-B498-43B3-948B-1728B52AA6E4}">
                <adec:decorative xmlns:adec="http://schemas.microsoft.com/office/drawing/2017/decorative" val="1"/>
              </a:ext>
            </a:extLst>
          </p:cNvPr>
          <p:cNvGrpSpPr/>
          <p:nvPr userDrawn="1"/>
        </p:nvGrpSpPr>
        <p:grpSpPr>
          <a:xfrm>
            <a:off x="4720781" y="2225298"/>
            <a:ext cx="2748728" cy="2695267"/>
            <a:chOff x="1211089" y="1620751"/>
            <a:chExt cx="2946400" cy="2889094"/>
          </a:xfrm>
        </p:grpSpPr>
        <p:sp>
          <p:nvSpPr>
            <p:cNvPr id="10" name="Rectangle 9">
              <a:extLst>
                <a:ext uri="{FF2B5EF4-FFF2-40B4-BE49-F238E27FC236}">
                  <a16:creationId xmlns:a16="http://schemas.microsoft.com/office/drawing/2014/main" id="{DF6CF138-BE58-D710-96DD-B8B94A1F9D33}"/>
                </a:ext>
              </a:extLst>
            </p:cNvPr>
            <p:cNvSpPr/>
            <p:nvPr/>
          </p:nvSpPr>
          <p:spPr>
            <a:xfrm>
              <a:off x="1305281" y="1735907"/>
              <a:ext cx="2758018" cy="26899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AFDC87-2F97-5353-E93C-41177864CB50}"/>
                </a:ext>
              </a:extLst>
            </p:cNvPr>
            <p:cNvSpPr/>
            <p:nvPr/>
          </p:nvSpPr>
          <p:spPr>
            <a:xfrm>
              <a:off x="1211089" y="1620751"/>
              <a:ext cx="2946400" cy="288909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476B8D0-D68E-8DCF-406D-15D345453151}"/>
              </a:ext>
              <a:ext uri="{C183D7F6-B498-43B3-948B-1728B52AA6E4}">
                <adec:decorative xmlns:adec="http://schemas.microsoft.com/office/drawing/2017/decorative" val="1"/>
              </a:ext>
            </a:extLst>
          </p:cNvPr>
          <p:cNvGrpSpPr/>
          <p:nvPr userDrawn="1"/>
        </p:nvGrpSpPr>
        <p:grpSpPr>
          <a:xfrm>
            <a:off x="8379411" y="2225298"/>
            <a:ext cx="2748728" cy="2695267"/>
            <a:chOff x="1211089" y="1620751"/>
            <a:chExt cx="2946400" cy="2889094"/>
          </a:xfrm>
        </p:grpSpPr>
        <p:sp>
          <p:nvSpPr>
            <p:cNvPr id="13" name="Rectangle 12">
              <a:extLst>
                <a:ext uri="{FF2B5EF4-FFF2-40B4-BE49-F238E27FC236}">
                  <a16:creationId xmlns:a16="http://schemas.microsoft.com/office/drawing/2014/main" id="{B628047D-BE0D-B39F-2C15-95C6D5FFA0F9}"/>
                </a:ext>
              </a:extLst>
            </p:cNvPr>
            <p:cNvSpPr/>
            <p:nvPr/>
          </p:nvSpPr>
          <p:spPr>
            <a:xfrm>
              <a:off x="1305281" y="1735907"/>
              <a:ext cx="2758018" cy="26899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C36414-E699-DA1B-EE11-851F335352B4}"/>
                </a:ext>
              </a:extLst>
            </p:cNvPr>
            <p:cNvSpPr/>
            <p:nvPr/>
          </p:nvSpPr>
          <p:spPr>
            <a:xfrm>
              <a:off x="1211089" y="1620751"/>
              <a:ext cx="2946400" cy="288909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icture Placeholder 2">
            <a:extLst>
              <a:ext uri="{FF2B5EF4-FFF2-40B4-BE49-F238E27FC236}">
                <a16:creationId xmlns:a16="http://schemas.microsoft.com/office/drawing/2014/main" id="{94B41BCC-2941-111A-7179-EA2EB55D5401}"/>
              </a:ext>
            </a:extLst>
          </p:cNvPr>
          <p:cNvSpPr>
            <a:spLocks noGrp="1"/>
          </p:cNvSpPr>
          <p:nvPr>
            <p:ph type="pic" idx="10"/>
          </p:nvPr>
        </p:nvSpPr>
        <p:spPr>
          <a:xfrm>
            <a:off x="4808964" y="2332728"/>
            <a:ext cx="2572363" cy="250945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47B58771-933F-BDFC-F08D-386B87DEB830}"/>
              </a:ext>
            </a:extLst>
          </p:cNvPr>
          <p:cNvSpPr>
            <a:spLocks noGrp="1"/>
          </p:cNvSpPr>
          <p:nvPr>
            <p:ph type="pic" idx="11"/>
          </p:nvPr>
        </p:nvSpPr>
        <p:spPr>
          <a:xfrm>
            <a:off x="8467905" y="2326671"/>
            <a:ext cx="2572363" cy="250945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17" name="Picture 16" descr="Logo&#10;&#10;Description automatically generated">
            <a:extLst>
              <a:ext uri="{FF2B5EF4-FFF2-40B4-BE49-F238E27FC236}">
                <a16:creationId xmlns:a16="http://schemas.microsoft.com/office/drawing/2014/main" id="{6466E160-B233-C16C-6F41-A5D46468B87B}"/>
              </a:ext>
            </a:extLst>
          </p:cNvPr>
          <p:cNvPicPr>
            <a:picLocks noChangeAspect="1"/>
          </p:cNvPicPr>
          <p:nvPr userDrawn="1"/>
        </p:nvPicPr>
        <p:blipFill>
          <a:blip r:embed="rId2"/>
          <a:stretch>
            <a:fillRect/>
          </a:stretch>
        </p:blipFill>
        <p:spPr>
          <a:xfrm>
            <a:off x="467416" y="337163"/>
            <a:ext cx="1185578" cy="1185578"/>
          </a:xfrm>
          <a:prstGeom prst="rect">
            <a:avLst/>
          </a:prstGeom>
        </p:spPr>
      </p:pic>
      <p:sp>
        <p:nvSpPr>
          <p:cNvPr id="18" name="Rectangle 17">
            <a:extLst>
              <a:ext uri="{FF2B5EF4-FFF2-40B4-BE49-F238E27FC236}">
                <a16:creationId xmlns:a16="http://schemas.microsoft.com/office/drawing/2014/main" id="{B4DBDA17-1E1F-BA27-728D-6DF0E80E1F1F}"/>
              </a:ext>
            </a:extLst>
          </p:cNvPr>
          <p:cNvSpPr/>
          <p:nvPr userDrawn="1"/>
        </p:nvSpPr>
        <p:spPr>
          <a:xfrm>
            <a:off x="123288" y="133350"/>
            <a:ext cx="11945426" cy="6591300"/>
          </a:xfrm>
          <a:prstGeom prst="rect">
            <a:avLst/>
          </a:prstGeom>
          <a:noFill/>
          <a:ln>
            <a:solidFill>
              <a:srgbClr val="9AF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6F7E737-E925-2B10-FB7E-425BDA4E3D32}"/>
              </a:ext>
            </a:extLst>
          </p:cNvPr>
          <p:cNvSpPr txBox="1"/>
          <p:nvPr userDrawn="1"/>
        </p:nvSpPr>
        <p:spPr>
          <a:xfrm>
            <a:off x="7725249"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CHARTER SCHOOLS INSTITUTE</a:t>
            </a:r>
          </a:p>
        </p:txBody>
      </p:sp>
      <p:sp>
        <p:nvSpPr>
          <p:cNvPr id="21" name="Text Placeholder 20">
            <a:extLst>
              <a:ext uri="{FF2B5EF4-FFF2-40B4-BE49-F238E27FC236}">
                <a16:creationId xmlns:a16="http://schemas.microsoft.com/office/drawing/2014/main" id="{EF19A5C8-EB75-61D4-4BBF-54C9B183DA6E}"/>
              </a:ext>
            </a:extLst>
          </p:cNvPr>
          <p:cNvSpPr>
            <a:spLocks noGrp="1"/>
          </p:cNvSpPr>
          <p:nvPr>
            <p:ph type="body" sz="quarter" idx="12"/>
          </p:nvPr>
        </p:nvSpPr>
        <p:spPr>
          <a:xfrm>
            <a:off x="1001713" y="5105400"/>
            <a:ext cx="2749550" cy="889000"/>
          </a:xfrm>
          <a:prstGeom prst="rect">
            <a:avLst/>
          </a:prstGeom>
        </p:spPr>
        <p:txBody>
          <a:bodyPr>
            <a:noAutofit/>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23" name="Text Placeholder 20">
            <a:extLst>
              <a:ext uri="{FF2B5EF4-FFF2-40B4-BE49-F238E27FC236}">
                <a16:creationId xmlns:a16="http://schemas.microsoft.com/office/drawing/2014/main" id="{B8B1454B-4F0A-C2AC-73EE-DA1EFE3F2C54}"/>
              </a:ext>
            </a:extLst>
          </p:cNvPr>
          <p:cNvSpPr>
            <a:spLocks noGrp="1"/>
          </p:cNvSpPr>
          <p:nvPr>
            <p:ph type="body" sz="quarter" idx="13"/>
          </p:nvPr>
        </p:nvSpPr>
        <p:spPr>
          <a:xfrm>
            <a:off x="4719959" y="5105400"/>
            <a:ext cx="2749550" cy="889000"/>
          </a:xfrm>
          <a:prstGeom prst="rect">
            <a:avLst/>
          </a:prstGeom>
        </p:spPr>
        <p:txBody>
          <a:bodyPr>
            <a:noAutofit/>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24" name="Text Placeholder 20">
            <a:extLst>
              <a:ext uri="{FF2B5EF4-FFF2-40B4-BE49-F238E27FC236}">
                <a16:creationId xmlns:a16="http://schemas.microsoft.com/office/drawing/2014/main" id="{327B846A-D41B-868E-DB43-4D96A1449201}"/>
              </a:ext>
            </a:extLst>
          </p:cNvPr>
          <p:cNvSpPr>
            <a:spLocks noGrp="1"/>
          </p:cNvSpPr>
          <p:nvPr>
            <p:ph type="body" sz="quarter" idx="14"/>
          </p:nvPr>
        </p:nvSpPr>
        <p:spPr>
          <a:xfrm>
            <a:off x="8378589" y="5105084"/>
            <a:ext cx="2749550" cy="889000"/>
          </a:xfrm>
          <a:prstGeom prst="rect">
            <a:avLst/>
          </a:prstGeom>
        </p:spPr>
        <p:txBody>
          <a:bodyPr>
            <a:noAutofit/>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277638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B3C3-7E3E-243E-FD93-B3CAF30ADCD7}"/>
              </a:ext>
            </a:extLst>
          </p:cNvPr>
          <p:cNvSpPr>
            <a:spLocks noGrp="1"/>
          </p:cNvSpPr>
          <p:nvPr>
            <p:ph type="title"/>
          </p:nvPr>
        </p:nvSpPr>
        <p:spPr>
          <a:xfrm>
            <a:off x="1067823" y="4140885"/>
            <a:ext cx="9909068" cy="1325563"/>
          </a:xfrm>
          <a:prstGeom prst="rect">
            <a:avLst/>
          </a:prstGeom>
        </p:spPr>
        <p:txBody>
          <a:bodyPr>
            <a:normAutofit/>
          </a:bodyPr>
          <a:lstStyle>
            <a:lvl1pPr algn="ctr">
              <a:defRPr sz="3200">
                <a:solidFill>
                  <a:schemeClr val="bg1"/>
                </a:solidFill>
              </a:defRPr>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5E21B6A8-0CC0-ED4B-9561-0E7132458E06}"/>
              </a:ext>
            </a:extLst>
          </p:cNvPr>
          <p:cNvSpPr/>
          <p:nvPr userDrawn="1"/>
        </p:nvSpPr>
        <p:spPr>
          <a:xfrm>
            <a:off x="123288" y="133350"/>
            <a:ext cx="11945426" cy="6591300"/>
          </a:xfrm>
          <a:prstGeom prst="rect">
            <a:avLst/>
          </a:prstGeom>
          <a:noFill/>
          <a:ln>
            <a:solidFill>
              <a:srgbClr val="9AF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EDF21F-EF72-499A-C871-C15F080A58B6}"/>
              </a:ext>
            </a:extLst>
          </p:cNvPr>
          <p:cNvPicPr>
            <a:picLocks noChangeAspect="1"/>
          </p:cNvPicPr>
          <p:nvPr userDrawn="1"/>
        </p:nvPicPr>
        <p:blipFill>
          <a:blip r:embed="rId2"/>
          <a:stretch>
            <a:fillRect/>
          </a:stretch>
        </p:blipFill>
        <p:spPr>
          <a:xfrm>
            <a:off x="2209800" y="1578767"/>
            <a:ext cx="7772400" cy="2442264"/>
          </a:xfrm>
          <a:prstGeom prst="rect">
            <a:avLst/>
          </a:prstGeom>
        </p:spPr>
      </p:pic>
    </p:spTree>
    <p:extLst>
      <p:ext uri="{BB962C8B-B14F-4D97-AF65-F5344CB8AC3E}">
        <p14:creationId xmlns:p14="http://schemas.microsoft.com/office/powerpoint/2010/main" val="347257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5A9D-AD2B-5CBA-DB68-8D88AC38EAD6}"/>
              </a:ext>
            </a:extLst>
          </p:cNvPr>
          <p:cNvSpPr>
            <a:spLocks noGrp="1"/>
          </p:cNvSpPr>
          <p:nvPr>
            <p:ph type="title"/>
          </p:nvPr>
        </p:nvSpPr>
        <p:spPr>
          <a:xfrm>
            <a:off x="831850" y="2768600"/>
            <a:ext cx="10515600" cy="769408"/>
          </a:xfrm>
          <a:prstGeom prst="rect">
            <a:avLst/>
          </a:prstGeom>
        </p:spPr>
        <p:txBody>
          <a:bodyPr anchor="b">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D5C965-30A8-8D82-6008-567DE4D4F80A}"/>
              </a:ext>
            </a:extLst>
          </p:cNvPr>
          <p:cNvSpPr>
            <a:spLocks noGrp="1"/>
          </p:cNvSpPr>
          <p:nvPr>
            <p:ph type="body" idx="1"/>
          </p:nvPr>
        </p:nvSpPr>
        <p:spPr>
          <a:xfrm>
            <a:off x="831850" y="3717396"/>
            <a:ext cx="10515600" cy="541337"/>
          </a:xfrm>
          <a:prstGeom prst="rect">
            <a:avLst/>
          </a:prstGeo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CB1A8F1D-309B-21CB-DFB3-05CED27D5B28}"/>
              </a:ext>
            </a:extLst>
          </p:cNvPr>
          <p:cNvSpPr/>
          <p:nvPr userDrawn="1"/>
        </p:nvSpPr>
        <p:spPr>
          <a:xfrm>
            <a:off x="123288" y="133350"/>
            <a:ext cx="11945426" cy="6591300"/>
          </a:xfrm>
          <a:prstGeom prst="rect">
            <a:avLst/>
          </a:prstGeom>
          <a:noFill/>
          <a:ln>
            <a:solidFill>
              <a:srgbClr val="9AF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1322BC-0E81-B1EB-B363-041ADF58C6A0}"/>
              </a:ext>
            </a:extLst>
          </p:cNvPr>
          <p:cNvSpPr txBox="1"/>
          <p:nvPr userDrawn="1"/>
        </p:nvSpPr>
        <p:spPr>
          <a:xfrm>
            <a:off x="7725249"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CHARTER SCHOOLS INSTITUTE</a:t>
            </a:r>
          </a:p>
        </p:txBody>
      </p:sp>
    </p:spTree>
    <p:extLst>
      <p:ext uri="{BB962C8B-B14F-4D97-AF65-F5344CB8AC3E}">
        <p14:creationId xmlns:p14="http://schemas.microsoft.com/office/powerpoint/2010/main" val="184849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22C3-49E6-FDE3-8559-BF9780C930F1}"/>
              </a:ext>
            </a:extLst>
          </p:cNvPr>
          <p:cNvSpPr>
            <a:spLocks noGrp="1"/>
          </p:cNvSpPr>
          <p:nvPr>
            <p:ph type="title"/>
          </p:nvPr>
        </p:nvSpPr>
        <p:spPr>
          <a:xfrm>
            <a:off x="2197099" y="664510"/>
            <a:ext cx="7797801" cy="530884"/>
          </a:xfrm>
          <a:prstGeom prst="rect">
            <a:avLst/>
          </a:prstGeom>
        </p:spPr>
        <p:txBody>
          <a:bodyPr>
            <a:noAutofit/>
          </a:bodyPr>
          <a:lstStyle>
            <a:lvl1pPr algn="ctr">
              <a:defRPr sz="3200" cap="all" baseline="0">
                <a:solidFill>
                  <a:srgbClr val="00529B"/>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1CA5166C-8FFA-D3D9-3B0D-8595CF85FC3F}"/>
              </a:ext>
            </a:extLst>
          </p:cNvPr>
          <p:cNvSpPr/>
          <p:nvPr userDrawn="1"/>
        </p:nvSpPr>
        <p:spPr>
          <a:xfrm>
            <a:off x="123288" y="133350"/>
            <a:ext cx="11945426" cy="6591300"/>
          </a:xfrm>
          <a:prstGeom prst="rect">
            <a:avLst/>
          </a:prstGeom>
          <a:noFill/>
          <a:ln>
            <a:solidFill>
              <a:srgbClr val="02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DDCB8E-DE8A-04A7-5FB5-36866625CC81}"/>
              </a:ext>
            </a:extLst>
          </p:cNvPr>
          <p:cNvSpPr txBox="1"/>
          <p:nvPr userDrawn="1"/>
        </p:nvSpPr>
        <p:spPr>
          <a:xfrm>
            <a:off x="7823601" y="6256765"/>
            <a:ext cx="4603934" cy="338554"/>
          </a:xfrm>
          <a:prstGeom prst="rect">
            <a:avLst/>
          </a:prstGeom>
          <a:noFill/>
          <a:ln>
            <a:noFill/>
          </a:ln>
        </p:spPr>
        <p:txBody>
          <a:bodyPr wrap="square" rtlCol="0">
            <a:spAutoFit/>
          </a:bodyPr>
          <a:lstStyle/>
          <a:p>
            <a:pPr algn="ctr"/>
            <a:r>
              <a:rPr lang="en-US" sz="1600" b="0" i="0" dirty="0">
                <a:solidFill>
                  <a:srgbClr val="024D93"/>
                </a:solidFill>
                <a:latin typeface="Arial" panose="020B0604020202020204" pitchFamily="34" charset="0"/>
              </a:rPr>
              <a:t>SUNY </a:t>
            </a:r>
            <a:r>
              <a:rPr lang="en-US" sz="1600" b="0" i="0" dirty="0">
                <a:solidFill>
                  <a:srgbClr val="024D93"/>
                </a:solidFill>
                <a:latin typeface="Helvetica Light" panose="020B0403020202020204" pitchFamily="34" charset="0"/>
              </a:rPr>
              <a:t>CHARTER SCHOOLS INSTITUTE</a:t>
            </a:r>
          </a:p>
        </p:txBody>
      </p:sp>
      <p:pic>
        <p:nvPicPr>
          <p:cNvPr id="9" name="Picture 8" descr="A blue circle with a black background&#10;&#10;Description automatically generated">
            <a:extLst>
              <a:ext uri="{FF2B5EF4-FFF2-40B4-BE49-F238E27FC236}">
                <a16:creationId xmlns:a16="http://schemas.microsoft.com/office/drawing/2014/main" id="{768F49FE-DA6D-DA38-30E9-80F587FB1B0C}"/>
              </a:ext>
            </a:extLst>
          </p:cNvPr>
          <p:cNvPicPr>
            <a:picLocks noChangeAspect="1"/>
          </p:cNvPicPr>
          <p:nvPr userDrawn="1"/>
        </p:nvPicPr>
        <p:blipFill>
          <a:blip r:embed="rId2"/>
          <a:stretch>
            <a:fillRect/>
          </a:stretch>
        </p:blipFill>
        <p:spPr>
          <a:xfrm>
            <a:off x="467416" y="337163"/>
            <a:ext cx="1185578" cy="1185578"/>
          </a:xfrm>
          <a:prstGeom prst="rect">
            <a:avLst/>
          </a:prstGeom>
        </p:spPr>
      </p:pic>
      <p:sp>
        <p:nvSpPr>
          <p:cNvPr id="4" name="Content Placeholder 3">
            <a:extLst>
              <a:ext uri="{FF2B5EF4-FFF2-40B4-BE49-F238E27FC236}">
                <a16:creationId xmlns:a16="http://schemas.microsoft.com/office/drawing/2014/main" id="{FC55037B-C322-DBCB-0196-CDB879AA7ABD}"/>
              </a:ext>
            </a:extLst>
          </p:cNvPr>
          <p:cNvSpPr>
            <a:spLocks noGrp="1"/>
          </p:cNvSpPr>
          <p:nvPr>
            <p:ph sz="half" idx="2"/>
          </p:nvPr>
        </p:nvSpPr>
        <p:spPr>
          <a:xfrm>
            <a:off x="728133" y="2342621"/>
            <a:ext cx="10177992" cy="3521074"/>
          </a:xfrm>
          <a:prstGeom prst="rect">
            <a:avLst/>
          </a:prstGeom>
        </p:spPr>
        <p:txBody>
          <a:bodyPr>
            <a:normAutofit/>
          </a:bodyPr>
          <a:lstStyle>
            <a:lvl1pPr marL="514350" indent="-514350">
              <a:buClr>
                <a:srgbClr val="00529B"/>
              </a:buClr>
              <a:buSzPct val="110000"/>
              <a:buFont typeface="Arial" panose="020B0604020202020204" pitchFamily="34" charset="0"/>
              <a:buChar char="•"/>
              <a:defRPr sz="2400">
                <a:solidFill>
                  <a:srgbClr val="001F60"/>
                </a:solidFill>
              </a:defRPr>
            </a:lvl1pPr>
            <a:lvl2pPr marL="914400" indent="-457200">
              <a:buClr>
                <a:srgbClr val="00529B"/>
              </a:buClr>
              <a:buSzPct val="110000"/>
              <a:buFont typeface="Courier New" panose="02070309020205020404" pitchFamily="49" charset="0"/>
              <a:buChar char="o"/>
              <a:defRPr sz="2400">
                <a:solidFill>
                  <a:srgbClr val="001F60"/>
                </a:solidFill>
              </a:defRPr>
            </a:lvl2pPr>
            <a:lvl3pPr marL="1371600" indent="-457200">
              <a:buClr>
                <a:srgbClr val="00529B"/>
              </a:buClr>
              <a:buFont typeface="Wingdings" panose="05000000000000000000" pitchFamily="2" charset="2"/>
              <a:buChar char="§"/>
              <a:defRPr sz="2400">
                <a:solidFill>
                  <a:srgbClr val="001F60"/>
                </a:solidFill>
              </a:defRPr>
            </a:lvl3pPr>
            <a:lvl4pPr marL="1714500" indent="-342900">
              <a:buClr>
                <a:srgbClr val="00529B"/>
              </a:buClr>
              <a:buFont typeface="Wingdings" panose="05000000000000000000" pitchFamily="2" charset="2"/>
              <a:buChar char="q"/>
              <a:defRPr sz="2400">
                <a:solidFill>
                  <a:srgbClr val="001F60"/>
                </a:solidFill>
              </a:defRPr>
            </a:lvl4pPr>
            <a:lvl5pPr marL="2171700" indent="-342900">
              <a:buClr>
                <a:srgbClr val="00529B"/>
              </a:buClr>
              <a:buFont typeface="Wingdings" panose="05000000000000000000" pitchFamily="2" charset="2"/>
              <a:buChar char="v"/>
              <a:defRPr sz="2400">
                <a:solidFill>
                  <a:srgbClr val="001F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555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Two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22C3-49E6-FDE3-8559-BF9780C930F1}"/>
              </a:ext>
            </a:extLst>
          </p:cNvPr>
          <p:cNvSpPr>
            <a:spLocks noGrp="1"/>
          </p:cNvSpPr>
          <p:nvPr>
            <p:ph type="title"/>
          </p:nvPr>
        </p:nvSpPr>
        <p:spPr>
          <a:xfrm>
            <a:off x="2197099" y="664510"/>
            <a:ext cx="7797801" cy="530884"/>
          </a:xfrm>
          <a:prstGeom prst="rect">
            <a:avLst/>
          </a:prstGeom>
        </p:spPr>
        <p:txBody>
          <a:bodyPr>
            <a:noAutofit/>
          </a:bodyPr>
          <a:lstStyle>
            <a:lvl1pPr algn="ctr">
              <a:defRPr sz="3200" cap="all" baseline="0">
                <a:solidFill>
                  <a:srgbClr val="00529B"/>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1CA5166C-8FFA-D3D9-3B0D-8595CF85FC3F}"/>
              </a:ext>
            </a:extLst>
          </p:cNvPr>
          <p:cNvSpPr/>
          <p:nvPr userDrawn="1"/>
        </p:nvSpPr>
        <p:spPr>
          <a:xfrm>
            <a:off x="123288" y="133350"/>
            <a:ext cx="11945426" cy="6591300"/>
          </a:xfrm>
          <a:prstGeom prst="rect">
            <a:avLst/>
          </a:prstGeom>
          <a:noFill/>
          <a:ln>
            <a:solidFill>
              <a:srgbClr val="02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DDCB8E-DE8A-04A7-5FB5-36866625CC81}"/>
              </a:ext>
            </a:extLst>
          </p:cNvPr>
          <p:cNvSpPr txBox="1"/>
          <p:nvPr userDrawn="1"/>
        </p:nvSpPr>
        <p:spPr>
          <a:xfrm>
            <a:off x="7823601" y="6256765"/>
            <a:ext cx="4603934" cy="338554"/>
          </a:xfrm>
          <a:prstGeom prst="rect">
            <a:avLst/>
          </a:prstGeom>
          <a:noFill/>
          <a:ln>
            <a:noFill/>
          </a:ln>
        </p:spPr>
        <p:txBody>
          <a:bodyPr wrap="square" rtlCol="0">
            <a:spAutoFit/>
          </a:bodyPr>
          <a:lstStyle/>
          <a:p>
            <a:pPr algn="ctr"/>
            <a:r>
              <a:rPr lang="en-US" sz="1600" b="0" i="0" dirty="0">
                <a:solidFill>
                  <a:srgbClr val="024D93"/>
                </a:solidFill>
                <a:latin typeface="Arial" panose="020B0604020202020204" pitchFamily="34" charset="0"/>
              </a:rPr>
              <a:t>SUNY </a:t>
            </a:r>
            <a:r>
              <a:rPr lang="en-US" sz="1600" b="0" i="0" dirty="0">
                <a:solidFill>
                  <a:srgbClr val="024D93"/>
                </a:solidFill>
                <a:latin typeface="Helvetica Light" panose="020B0403020202020204" pitchFamily="34" charset="0"/>
              </a:rPr>
              <a:t>CHARTER SCHOOLS INSTITUTE</a:t>
            </a:r>
          </a:p>
        </p:txBody>
      </p:sp>
      <p:pic>
        <p:nvPicPr>
          <p:cNvPr id="9" name="Picture 8" descr="A blue circle with a black background&#10;&#10;Description automatically generated">
            <a:extLst>
              <a:ext uri="{FF2B5EF4-FFF2-40B4-BE49-F238E27FC236}">
                <a16:creationId xmlns:a16="http://schemas.microsoft.com/office/drawing/2014/main" id="{768F49FE-DA6D-DA38-30E9-80F587FB1B0C}"/>
              </a:ext>
            </a:extLst>
          </p:cNvPr>
          <p:cNvPicPr>
            <a:picLocks noChangeAspect="1"/>
          </p:cNvPicPr>
          <p:nvPr userDrawn="1"/>
        </p:nvPicPr>
        <p:blipFill>
          <a:blip r:embed="rId2"/>
          <a:stretch>
            <a:fillRect/>
          </a:stretch>
        </p:blipFill>
        <p:spPr>
          <a:xfrm>
            <a:off x="467416" y="337163"/>
            <a:ext cx="1185578" cy="1185578"/>
          </a:xfrm>
          <a:prstGeom prst="rect">
            <a:avLst/>
          </a:prstGeom>
        </p:spPr>
      </p:pic>
      <p:sp>
        <p:nvSpPr>
          <p:cNvPr id="10" name="Text Placeholder 3">
            <a:extLst>
              <a:ext uri="{FF2B5EF4-FFF2-40B4-BE49-F238E27FC236}">
                <a16:creationId xmlns:a16="http://schemas.microsoft.com/office/drawing/2014/main" id="{F4C4A619-8A07-F92D-3AEC-170639EDAF1D}"/>
              </a:ext>
            </a:extLst>
          </p:cNvPr>
          <p:cNvSpPr>
            <a:spLocks noGrp="1"/>
          </p:cNvSpPr>
          <p:nvPr>
            <p:ph type="body" sz="half" idx="2"/>
          </p:nvPr>
        </p:nvSpPr>
        <p:spPr>
          <a:xfrm>
            <a:off x="1115909" y="2446677"/>
            <a:ext cx="4683760" cy="2633323"/>
          </a:xfrm>
          <a:prstGeom prst="rect">
            <a:avLst/>
          </a:prstGeom>
        </p:spPr>
        <p:txBody>
          <a:bodyPr/>
          <a:lstStyle>
            <a:lvl1pPr marL="0" indent="0" algn="just">
              <a:buNone/>
              <a:defRPr sz="1600">
                <a:solidFill>
                  <a:srgbClr val="001F6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3">
            <a:extLst>
              <a:ext uri="{FF2B5EF4-FFF2-40B4-BE49-F238E27FC236}">
                <a16:creationId xmlns:a16="http://schemas.microsoft.com/office/drawing/2014/main" id="{5BB93EF1-D3FB-0ADC-FAB6-C0C42C9791AC}"/>
              </a:ext>
            </a:extLst>
          </p:cNvPr>
          <p:cNvSpPr>
            <a:spLocks noGrp="1"/>
          </p:cNvSpPr>
          <p:nvPr>
            <p:ph type="body" sz="half" idx="10"/>
          </p:nvPr>
        </p:nvSpPr>
        <p:spPr>
          <a:xfrm>
            <a:off x="6372119" y="2446676"/>
            <a:ext cx="4683760" cy="2633323"/>
          </a:xfrm>
          <a:prstGeom prst="rect">
            <a:avLst/>
          </a:prstGeom>
        </p:spPr>
        <p:txBody>
          <a:bodyPr/>
          <a:lstStyle>
            <a:lvl1pPr marL="0" indent="0" algn="just">
              <a:buNone/>
              <a:defRPr sz="1600">
                <a:solidFill>
                  <a:srgbClr val="001F6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6650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bar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4B576B-1701-672F-A76D-CCD6D634C20B}"/>
              </a:ext>
            </a:extLst>
          </p:cNvPr>
          <p:cNvSpPr/>
          <p:nvPr userDrawn="1"/>
        </p:nvSpPr>
        <p:spPr>
          <a:xfrm>
            <a:off x="4646950" y="0"/>
            <a:ext cx="7545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B54949-1BE6-FC03-404D-C32F1908C510}"/>
              </a:ext>
            </a:extLst>
          </p:cNvPr>
          <p:cNvSpPr>
            <a:spLocks noGrp="1"/>
          </p:cNvSpPr>
          <p:nvPr>
            <p:ph type="title"/>
          </p:nvPr>
        </p:nvSpPr>
        <p:spPr>
          <a:xfrm>
            <a:off x="5658928" y="955420"/>
            <a:ext cx="5257800" cy="607524"/>
          </a:xfrm>
          <a:prstGeom prst="rect">
            <a:avLst/>
          </a:prstGeom>
        </p:spPr>
        <p:txBody>
          <a:bodyPr>
            <a:normAutofit/>
          </a:bodyPr>
          <a:lstStyle>
            <a:lvl1pPr algn="ctr">
              <a:defRPr sz="2800" cap="all" baseline="0">
                <a:solidFill>
                  <a:srgbClr val="001F60"/>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E82C6A8C-33CB-97E9-2964-1F74E9FEED6D}"/>
              </a:ext>
            </a:extLst>
          </p:cNvPr>
          <p:cNvSpPr>
            <a:spLocks noGrp="1"/>
          </p:cNvSpPr>
          <p:nvPr>
            <p:ph sz="half" idx="2"/>
          </p:nvPr>
        </p:nvSpPr>
        <p:spPr>
          <a:xfrm>
            <a:off x="5658928" y="1825625"/>
            <a:ext cx="5257800" cy="4351338"/>
          </a:xfrm>
          <a:prstGeom prst="rect">
            <a:avLst/>
          </a:prstGeom>
        </p:spPr>
        <p:txBody>
          <a:bodyPr/>
          <a:lstStyle>
            <a:lvl1pPr marL="514350" indent="-514350">
              <a:buClr>
                <a:srgbClr val="00529B"/>
              </a:buClr>
              <a:buFont typeface="Arial" panose="020B0604020202020204" pitchFamily="34" charset="0"/>
              <a:buChar char="•"/>
              <a:defRPr sz="3200">
                <a:solidFill>
                  <a:srgbClr val="00529B"/>
                </a:solidFill>
              </a:defRPr>
            </a:lvl1pPr>
            <a:lvl2pPr marL="914400" indent="-457200">
              <a:buClr>
                <a:srgbClr val="00529B"/>
              </a:buClr>
              <a:buFont typeface="Courier New" panose="02070309020205020404" pitchFamily="49" charset="0"/>
              <a:buChar char="o"/>
              <a:defRPr sz="3200">
                <a:solidFill>
                  <a:srgbClr val="00529B"/>
                </a:solidFill>
              </a:defRPr>
            </a:lvl2pPr>
            <a:lvl3pPr marL="1371600" indent="-457200">
              <a:buClr>
                <a:srgbClr val="00529B"/>
              </a:buClr>
              <a:buFont typeface="Wingdings" panose="05000000000000000000" pitchFamily="2" charset="2"/>
              <a:buChar char="§"/>
              <a:defRPr sz="3200">
                <a:solidFill>
                  <a:srgbClr val="00529B"/>
                </a:solidFill>
              </a:defRPr>
            </a:lvl3pPr>
            <a:lvl4pPr marL="1828800" indent="-457200">
              <a:buClr>
                <a:srgbClr val="00529B"/>
              </a:buClr>
              <a:buFont typeface="Wingdings" panose="05000000000000000000" pitchFamily="2" charset="2"/>
              <a:buChar char="q"/>
              <a:defRPr sz="3200">
                <a:solidFill>
                  <a:srgbClr val="00529B"/>
                </a:solidFill>
              </a:defRPr>
            </a:lvl4pPr>
            <a:lvl5pPr marL="2286000" indent="-457200">
              <a:buClr>
                <a:srgbClr val="00529B"/>
              </a:buClr>
              <a:buFont typeface="Wingdings" panose="05000000000000000000" pitchFamily="2" charset="2"/>
              <a:buChar char="v"/>
              <a:defRPr sz="3200">
                <a:solidFill>
                  <a:srgbClr val="00529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B31C7A78-028C-B957-A7A1-9A389DA99DB8}"/>
              </a:ext>
            </a:extLst>
          </p:cNvPr>
          <p:cNvSpPr/>
          <p:nvPr userDrawn="1"/>
        </p:nvSpPr>
        <p:spPr>
          <a:xfrm>
            <a:off x="123288" y="133350"/>
            <a:ext cx="11945426" cy="6591300"/>
          </a:xfrm>
          <a:prstGeom prst="rect">
            <a:avLst/>
          </a:prstGeom>
          <a:noFill/>
          <a:ln>
            <a:solidFill>
              <a:srgbClr val="9AF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4437CA5-5ADA-9C14-CBE5-C96D59875F71}"/>
              </a:ext>
            </a:extLst>
          </p:cNvPr>
          <p:cNvSpPr txBox="1"/>
          <p:nvPr userDrawn="1"/>
        </p:nvSpPr>
        <p:spPr>
          <a:xfrm>
            <a:off x="7823601" y="6256765"/>
            <a:ext cx="4603934" cy="338554"/>
          </a:xfrm>
          <a:prstGeom prst="rect">
            <a:avLst/>
          </a:prstGeom>
          <a:noFill/>
          <a:ln>
            <a:noFill/>
          </a:ln>
        </p:spPr>
        <p:txBody>
          <a:bodyPr wrap="square" rtlCol="0">
            <a:spAutoFit/>
          </a:bodyPr>
          <a:lstStyle/>
          <a:p>
            <a:pPr algn="ctr"/>
            <a:r>
              <a:rPr lang="en-US" sz="1600" b="0" i="0" dirty="0">
                <a:solidFill>
                  <a:srgbClr val="024D93"/>
                </a:solidFill>
                <a:latin typeface="Arial" panose="020B0604020202020204" pitchFamily="34" charset="0"/>
              </a:rPr>
              <a:t>SUNY </a:t>
            </a:r>
            <a:r>
              <a:rPr lang="en-US" sz="1600" b="0" i="0" dirty="0">
                <a:solidFill>
                  <a:srgbClr val="024D93"/>
                </a:solidFill>
                <a:latin typeface="Helvetica Light" panose="020B0403020202020204" pitchFamily="34" charset="0"/>
              </a:rPr>
              <a:t>CHARTER SCHOOLS INSTITUTE</a:t>
            </a:r>
          </a:p>
        </p:txBody>
      </p:sp>
      <p:sp>
        <p:nvSpPr>
          <p:cNvPr id="10" name="Text Placeholder 9">
            <a:extLst>
              <a:ext uri="{FF2B5EF4-FFF2-40B4-BE49-F238E27FC236}">
                <a16:creationId xmlns:a16="http://schemas.microsoft.com/office/drawing/2014/main" id="{6CF0FFA8-3DD1-2E7D-421B-A1BFD1031C19}"/>
              </a:ext>
            </a:extLst>
          </p:cNvPr>
          <p:cNvSpPr>
            <a:spLocks noGrp="1"/>
          </p:cNvSpPr>
          <p:nvPr>
            <p:ph type="body" sz="quarter" idx="10"/>
          </p:nvPr>
        </p:nvSpPr>
        <p:spPr>
          <a:xfrm>
            <a:off x="659034" y="2305050"/>
            <a:ext cx="3371100" cy="2247900"/>
          </a:xfrm>
          <a:prstGeom prst="rect">
            <a:avLst/>
          </a:prstGeom>
        </p:spPr>
        <p:txBody>
          <a:bodyPr/>
          <a:lstStyle>
            <a:lvl1pPr marL="0" indent="0">
              <a:buNone/>
              <a:defRPr sz="36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6" name="Picture 5" descr="SUNY Logo">
            <a:extLst>
              <a:ext uri="{FF2B5EF4-FFF2-40B4-BE49-F238E27FC236}">
                <a16:creationId xmlns:a16="http://schemas.microsoft.com/office/drawing/2014/main" id="{D9EA111D-FDE3-5F72-4FB3-D80F75986E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879" y="337515"/>
            <a:ext cx="1206805" cy="1206805"/>
          </a:xfrm>
          <a:prstGeom prst="rect">
            <a:avLst/>
          </a:prstGeom>
        </p:spPr>
      </p:pic>
    </p:spTree>
    <p:extLst>
      <p:ext uri="{BB962C8B-B14F-4D97-AF65-F5344CB8AC3E}">
        <p14:creationId xmlns:p14="http://schemas.microsoft.com/office/powerpoint/2010/main" val="135652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idebar Light">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019CE2FC-D7EB-7A39-3605-5C2BAB9E764C}"/>
              </a:ext>
            </a:extLst>
          </p:cNvPr>
          <p:cNvSpPr>
            <a:spLocks noGrp="1"/>
          </p:cNvSpPr>
          <p:nvPr>
            <p:ph type="pic" idx="1"/>
          </p:nvPr>
        </p:nvSpPr>
        <p:spPr>
          <a:xfrm>
            <a:off x="5896512" y="0"/>
            <a:ext cx="61722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Rectangle 6">
            <a:extLst>
              <a:ext uri="{FF2B5EF4-FFF2-40B4-BE49-F238E27FC236}">
                <a16:creationId xmlns:a16="http://schemas.microsoft.com/office/drawing/2014/main" id="{313DFFC8-D9F2-3443-D208-73B3470FDBE4}"/>
              </a:ext>
            </a:extLst>
          </p:cNvPr>
          <p:cNvSpPr/>
          <p:nvPr userDrawn="1"/>
        </p:nvSpPr>
        <p:spPr>
          <a:xfrm>
            <a:off x="123288" y="133350"/>
            <a:ext cx="11945426" cy="6591300"/>
          </a:xfrm>
          <a:prstGeom prst="rect">
            <a:avLst/>
          </a:prstGeom>
          <a:noFill/>
          <a:ln>
            <a:solidFill>
              <a:srgbClr val="02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F0C9386-5805-F6DE-27FD-3AAEB7E75EF4}"/>
              </a:ext>
            </a:extLst>
          </p:cNvPr>
          <p:cNvSpPr>
            <a:spLocks noGrp="1"/>
          </p:cNvSpPr>
          <p:nvPr>
            <p:ph type="title"/>
          </p:nvPr>
        </p:nvSpPr>
        <p:spPr>
          <a:xfrm>
            <a:off x="728133" y="1811866"/>
            <a:ext cx="4394200" cy="530755"/>
          </a:xfrm>
          <a:prstGeom prst="rect">
            <a:avLst/>
          </a:prstGeom>
        </p:spPr>
        <p:txBody>
          <a:bodyPr>
            <a:normAutofit/>
          </a:bodyPr>
          <a:lstStyle>
            <a:lvl1pPr>
              <a:defRPr sz="2400" cap="all" baseline="0">
                <a:solidFill>
                  <a:srgbClr val="024D93"/>
                </a:solidFill>
              </a:defRPr>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EECA644C-D9F0-746B-FCB6-BD75A6E40623}"/>
              </a:ext>
            </a:extLst>
          </p:cNvPr>
          <p:cNvSpPr>
            <a:spLocks noGrp="1"/>
          </p:cNvSpPr>
          <p:nvPr>
            <p:ph sz="half" idx="2"/>
          </p:nvPr>
        </p:nvSpPr>
        <p:spPr>
          <a:xfrm>
            <a:off x="728133" y="2342621"/>
            <a:ext cx="4394200" cy="3521074"/>
          </a:xfrm>
          <a:prstGeom prst="rect">
            <a:avLst/>
          </a:prstGeom>
        </p:spPr>
        <p:txBody>
          <a:bodyPr>
            <a:normAutofit/>
          </a:bodyPr>
          <a:lstStyle>
            <a:lvl1pPr marL="514350" indent="-514350">
              <a:buClr>
                <a:srgbClr val="00529B"/>
              </a:buClr>
              <a:buSzPct val="110000"/>
              <a:buFont typeface="Arial" panose="020B0604020202020204" pitchFamily="34" charset="0"/>
              <a:buChar char="•"/>
              <a:defRPr sz="2400">
                <a:solidFill>
                  <a:srgbClr val="001F60"/>
                </a:solidFill>
              </a:defRPr>
            </a:lvl1pPr>
            <a:lvl2pPr marL="914400" indent="-457200">
              <a:buClr>
                <a:srgbClr val="00529B"/>
              </a:buClr>
              <a:buSzPct val="110000"/>
              <a:buFont typeface="Courier New" panose="02070309020205020404" pitchFamily="49" charset="0"/>
              <a:buChar char="o"/>
              <a:defRPr sz="2400">
                <a:solidFill>
                  <a:srgbClr val="001F60"/>
                </a:solidFill>
              </a:defRPr>
            </a:lvl2pPr>
            <a:lvl3pPr marL="1371600" indent="-457200">
              <a:buClr>
                <a:srgbClr val="00529B"/>
              </a:buClr>
              <a:buFont typeface="Wingdings" panose="05000000000000000000" pitchFamily="2" charset="2"/>
              <a:buChar char="§"/>
              <a:defRPr sz="2400">
                <a:solidFill>
                  <a:srgbClr val="001F60"/>
                </a:solidFill>
              </a:defRPr>
            </a:lvl3pPr>
            <a:lvl4pPr marL="1714500" indent="-342900">
              <a:buClr>
                <a:srgbClr val="00529B"/>
              </a:buClr>
              <a:buFont typeface="Wingdings" panose="05000000000000000000" pitchFamily="2" charset="2"/>
              <a:buChar char="q"/>
              <a:defRPr sz="2400">
                <a:solidFill>
                  <a:srgbClr val="001F60"/>
                </a:solidFill>
              </a:defRPr>
            </a:lvl4pPr>
            <a:lvl5pPr marL="2171700" indent="-342900">
              <a:buClr>
                <a:srgbClr val="00529B"/>
              </a:buClr>
              <a:buFont typeface="Wingdings" panose="05000000000000000000" pitchFamily="2" charset="2"/>
              <a:buChar char="v"/>
              <a:defRPr sz="2400">
                <a:solidFill>
                  <a:srgbClr val="001F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6FC76B21-6EC2-097B-63D3-DC2FD5312AD6}"/>
              </a:ext>
            </a:extLst>
          </p:cNvPr>
          <p:cNvSpPr txBox="1"/>
          <p:nvPr userDrawn="1"/>
        </p:nvSpPr>
        <p:spPr>
          <a:xfrm>
            <a:off x="7823601" y="6114352"/>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CHARTER SCHOOLS INSTITUTE</a:t>
            </a:r>
          </a:p>
        </p:txBody>
      </p:sp>
      <p:pic>
        <p:nvPicPr>
          <p:cNvPr id="9" name="Picture 8" descr="A blue circle with a black background&#10;&#10;Description automatically generated">
            <a:extLst>
              <a:ext uri="{FF2B5EF4-FFF2-40B4-BE49-F238E27FC236}">
                <a16:creationId xmlns:a16="http://schemas.microsoft.com/office/drawing/2014/main" id="{7F997F7E-9DB9-4569-9E34-B5E62C98DF66}"/>
              </a:ext>
            </a:extLst>
          </p:cNvPr>
          <p:cNvPicPr>
            <a:picLocks noChangeAspect="1"/>
          </p:cNvPicPr>
          <p:nvPr userDrawn="1"/>
        </p:nvPicPr>
        <p:blipFill>
          <a:blip r:embed="rId2"/>
          <a:stretch>
            <a:fillRect/>
          </a:stretch>
        </p:blipFill>
        <p:spPr>
          <a:xfrm>
            <a:off x="467416" y="337163"/>
            <a:ext cx="1185578" cy="1185578"/>
          </a:xfrm>
          <a:prstGeom prst="rect">
            <a:avLst/>
          </a:prstGeom>
        </p:spPr>
      </p:pic>
      <p:sp>
        <p:nvSpPr>
          <p:cNvPr id="10" name="TextBox 9">
            <a:extLst>
              <a:ext uri="{FF2B5EF4-FFF2-40B4-BE49-F238E27FC236}">
                <a16:creationId xmlns:a16="http://schemas.microsoft.com/office/drawing/2014/main" id="{9D27465A-E490-DF63-DE9C-F151DCF98F72}"/>
              </a:ext>
            </a:extLst>
          </p:cNvPr>
          <p:cNvSpPr txBox="1"/>
          <p:nvPr userDrawn="1"/>
        </p:nvSpPr>
        <p:spPr>
          <a:xfrm>
            <a:off x="7903172" y="6258311"/>
            <a:ext cx="4603934" cy="338554"/>
          </a:xfrm>
          <a:prstGeom prst="rect">
            <a:avLst/>
          </a:prstGeom>
          <a:noFill/>
          <a:ln>
            <a:noFill/>
          </a:ln>
        </p:spPr>
        <p:txBody>
          <a:bodyPr wrap="square" rtlCol="0">
            <a:spAutoFit/>
          </a:bodyPr>
          <a:lstStyle/>
          <a:p>
            <a:pPr algn="ctr"/>
            <a:r>
              <a:rPr lang="en-US" sz="1600" b="0" i="0" dirty="0">
                <a:solidFill>
                  <a:srgbClr val="024D93"/>
                </a:solidFill>
                <a:latin typeface="Arial" panose="020B0604020202020204" pitchFamily="34" charset="0"/>
              </a:rPr>
              <a:t>SUNY </a:t>
            </a:r>
            <a:r>
              <a:rPr lang="en-US" sz="1600" b="0" i="0" dirty="0">
                <a:solidFill>
                  <a:srgbClr val="024D93"/>
                </a:solidFill>
                <a:latin typeface="Helvetica Light" panose="020B0403020202020204" pitchFamily="34" charset="0"/>
              </a:rPr>
              <a:t>CHARTER SCHOOLS INSTITUTE</a:t>
            </a:r>
          </a:p>
        </p:txBody>
      </p:sp>
    </p:spTree>
    <p:extLst>
      <p:ext uri="{BB962C8B-B14F-4D97-AF65-F5344CB8AC3E}">
        <p14:creationId xmlns:p14="http://schemas.microsoft.com/office/powerpoint/2010/main" val="83450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idebar Dark">
    <p:bg>
      <p:bgPr>
        <a:solidFill>
          <a:srgbClr val="024D93"/>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019CE2FC-D7EB-7A39-3605-5C2BAB9E764C}"/>
              </a:ext>
            </a:extLst>
          </p:cNvPr>
          <p:cNvSpPr>
            <a:spLocks noGrp="1"/>
          </p:cNvSpPr>
          <p:nvPr>
            <p:ph type="pic" idx="1"/>
          </p:nvPr>
        </p:nvSpPr>
        <p:spPr>
          <a:xfrm>
            <a:off x="6019800" y="0"/>
            <a:ext cx="61722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Rectangle 6">
            <a:extLst>
              <a:ext uri="{FF2B5EF4-FFF2-40B4-BE49-F238E27FC236}">
                <a16:creationId xmlns:a16="http://schemas.microsoft.com/office/drawing/2014/main" id="{313DFFC8-D9F2-3443-D208-73B3470FDBE4}"/>
              </a:ext>
            </a:extLst>
          </p:cNvPr>
          <p:cNvSpPr/>
          <p:nvPr userDrawn="1"/>
        </p:nvSpPr>
        <p:spPr>
          <a:xfrm>
            <a:off x="123288" y="133350"/>
            <a:ext cx="11945426" cy="6591300"/>
          </a:xfrm>
          <a:prstGeom prst="rect">
            <a:avLst/>
          </a:prstGeom>
          <a:noFill/>
          <a:ln>
            <a:solidFill>
              <a:srgbClr val="9AF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UNY Logo">
            <a:extLst>
              <a:ext uri="{FF2B5EF4-FFF2-40B4-BE49-F238E27FC236}">
                <a16:creationId xmlns:a16="http://schemas.microsoft.com/office/drawing/2014/main" id="{5EE6AB77-3D5D-918E-CDA6-221AC335C2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879" y="337515"/>
            <a:ext cx="1206805" cy="1206805"/>
          </a:xfrm>
          <a:prstGeom prst="rect">
            <a:avLst/>
          </a:prstGeom>
        </p:spPr>
      </p:pic>
      <p:sp>
        <p:nvSpPr>
          <p:cNvPr id="5" name="Title 1">
            <a:extLst>
              <a:ext uri="{FF2B5EF4-FFF2-40B4-BE49-F238E27FC236}">
                <a16:creationId xmlns:a16="http://schemas.microsoft.com/office/drawing/2014/main" id="{7F0C9386-5805-F6DE-27FD-3AAEB7E75EF4}"/>
              </a:ext>
            </a:extLst>
          </p:cNvPr>
          <p:cNvSpPr>
            <a:spLocks noGrp="1"/>
          </p:cNvSpPr>
          <p:nvPr>
            <p:ph type="title"/>
          </p:nvPr>
        </p:nvSpPr>
        <p:spPr>
          <a:xfrm>
            <a:off x="869445" y="1748485"/>
            <a:ext cx="4394200" cy="718874"/>
          </a:xfrm>
          <a:prstGeom prst="rect">
            <a:avLst/>
          </a:prstGeom>
        </p:spPr>
        <p:txBody>
          <a:bodyPr>
            <a:normAutofit/>
          </a:bodyPr>
          <a:lstStyle>
            <a:lvl1pPr>
              <a:defRPr sz="2400" cap="all" baseline="0">
                <a:solidFill>
                  <a:schemeClr val="bg1"/>
                </a:solidFill>
              </a:defRPr>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EECA644C-D9F0-746B-FCB6-BD75A6E40623}"/>
              </a:ext>
            </a:extLst>
          </p:cNvPr>
          <p:cNvSpPr>
            <a:spLocks noGrp="1"/>
          </p:cNvSpPr>
          <p:nvPr>
            <p:ph sz="half" idx="2"/>
          </p:nvPr>
        </p:nvSpPr>
        <p:spPr>
          <a:xfrm>
            <a:off x="869445" y="2666061"/>
            <a:ext cx="4394200" cy="2930406"/>
          </a:xfrm>
          <a:prstGeom prst="rect">
            <a:avLst/>
          </a:prstGeom>
        </p:spPr>
        <p:txBody>
          <a:bodyPr>
            <a:normAutofit/>
          </a:bodyPr>
          <a:lstStyle>
            <a:lvl1pPr marL="514350" indent="-514350">
              <a:buClr>
                <a:schemeClr val="bg1"/>
              </a:buClr>
              <a:buSzPct val="110000"/>
              <a:buFont typeface="Arial" panose="020B0604020202020204" pitchFamily="34" charset="0"/>
              <a:buChar char="•"/>
              <a:defRPr sz="2400">
                <a:solidFill>
                  <a:schemeClr val="bg1"/>
                </a:solidFill>
              </a:defRPr>
            </a:lvl1pPr>
            <a:lvl2pPr marL="914400" indent="-457200">
              <a:buClr>
                <a:schemeClr val="bg1"/>
              </a:buClr>
              <a:buSzPct val="110000"/>
              <a:buFont typeface="Courier New" panose="02070309020205020404" pitchFamily="49" charset="0"/>
              <a:buChar char="o"/>
              <a:defRPr sz="2400">
                <a:solidFill>
                  <a:schemeClr val="bg1"/>
                </a:solidFill>
              </a:defRPr>
            </a:lvl2pPr>
            <a:lvl3pPr marL="1371600" indent="-457200">
              <a:buClr>
                <a:schemeClr val="bg1"/>
              </a:buClr>
              <a:buFont typeface="Wingdings" panose="05000000000000000000" pitchFamily="2" charset="2"/>
              <a:buChar char="§"/>
              <a:defRPr sz="2400">
                <a:solidFill>
                  <a:schemeClr val="bg1"/>
                </a:solidFill>
              </a:defRPr>
            </a:lvl3pPr>
            <a:lvl4pPr marL="1714500" indent="-342900">
              <a:buClr>
                <a:schemeClr val="bg1"/>
              </a:buClr>
              <a:buFont typeface="Wingdings" panose="05000000000000000000" pitchFamily="2" charset="2"/>
              <a:buChar char="q"/>
              <a:defRPr sz="2400">
                <a:solidFill>
                  <a:schemeClr val="bg1"/>
                </a:solidFill>
              </a:defRPr>
            </a:lvl4pPr>
            <a:lvl5pPr marL="2171700" indent="-342900">
              <a:buClr>
                <a:schemeClr val="bg1"/>
              </a:buClr>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6FC76B21-6EC2-097B-63D3-DC2FD5312AD6}"/>
              </a:ext>
            </a:extLst>
          </p:cNvPr>
          <p:cNvSpPr txBox="1"/>
          <p:nvPr userDrawn="1"/>
        </p:nvSpPr>
        <p:spPr>
          <a:xfrm>
            <a:off x="7823601"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CHARTER SCHOOLS INSTITUTE</a:t>
            </a:r>
          </a:p>
        </p:txBody>
      </p:sp>
    </p:spTree>
    <p:extLst>
      <p:ext uri="{BB962C8B-B14F-4D97-AF65-F5344CB8AC3E}">
        <p14:creationId xmlns:p14="http://schemas.microsoft.com/office/powerpoint/2010/main" val="245745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hart Sidebar Dark">
    <p:bg>
      <p:bgPr>
        <a:solidFill>
          <a:srgbClr val="024D9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3DFFC8-D9F2-3443-D208-73B3470FDBE4}"/>
              </a:ext>
            </a:extLst>
          </p:cNvPr>
          <p:cNvSpPr/>
          <p:nvPr userDrawn="1"/>
        </p:nvSpPr>
        <p:spPr>
          <a:xfrm>
            <a:off x="123288" y="133350"/>
            <a:ext cx="11945426" cy="6591300"/>
          </a:xfrm>
          <a:prstGeom prst="rect">
            <a:avLst/>
          </a:prstGeom>
          <a:noFill/>
          <a:ln>
            <a:solidFill>
              <a:srgbClr val="9AF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UNY Logo">
            <a:extLst>
              <a:ext uri="{FF2B5EF4-FFF2-40B4-BE49-F238E27FC236}">
                <a16:creationId xmlns:a16="http://schemas.microsoft.com/office/drawing/2014/main" id="{5EE6AB77-3D5D-918E-CDA6-221AC335C2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879" y="337515"/>
            <a:ext cx="1206805" cy="1206805"/>
          </a:xfrm>
          <a:prstGeom prst="rect">
            <a:avLst/>
          </a:prstGeom>
        </p:spPr>
      </p:pic>
      <p:sp>
        <p:nvSpPr>
          <p:cNvPr id="5" name="Title 1">
            <a:extLst>
              <a:ext uri="{FF2B5EF4-FFF2-40B4-BE49-F238E27FC236}">
                <a16:creationId xmlns:a16="http://schemas.microsoft.com/office/drawing/2014/main" id="{7F0C9386-5805-F6DE-27FD-3AAEB7E75EF4}"/>
              </a:ext>
            </a:extLst>
          </p:cNvPr>
          <p:cNvSpPr>
            <a:spLocks noGrp="1"/>
          </p:cNvSpPr>
          <p:nvPr>
            <p:ph type="title"/>
          </p:nvPr>
        </p:nvSpPr>
        <p:spPr>
          <a:xfrm>
            <a:off x="869445" y="1748485"/>
            <a:ext cx="4394200" cy="718874"/>
          </a:xfrm>
          <a:prstGeom prst="rect">
            <a:avLst/>
          </a:prstGeom>
        </p:spPr>
        <p:txBody>
          <a:bodyPr>
            <a:normAutofit/>
          </a:bodyPr>
          <a:lstStyle>
            <a:lvl1pPr>
              <a:defRPr sz="2400" cap="all" baseline="0">
                <a:solidFill>
                  <a:schemeClr val="bg1"/>
                </a:solidFill>
              </a:defRPr>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EECA644C-D9F0-746B-FCB6-BD75A6E40623}"/>
              </a:ext>
            </a:extLst>
          </p:cNvPr>
          <p:cNvSpPr>
            <a:spLocks noGrp="1"/>
          </p:cNvSpPr>
          <p:nvPr>
            <p:ph sz="half" idx="2"/>
          </p:nvPr>
        </p:nvSpPr>
        <p:spPr>
          <a:xfrm>
            <a:off x="869445" y="2666061"/>
            <a:ext cx="4394200" cy="2930406"/>
          </a:xfrm>
          <a:prstGeom prst="rect">
            <a:avLst/>
          </a:prstGeom>
        </p:spPr>
        <p:txBody>
          <a:bodyPr>
            <a:normAutofit/>
          </a:bodyPr>
          <a:lstStyle>
            <a:lvl1pPr marL="514350" indent="-514350">
              <a:buClr>
                <a:schemeClr val="bg1"/>
              </a:buClr>
              <a:buSzPct val="110000"/>
              <a:buFont typeface="+mj-lt"/>
              <a:buAutoNum type="arabicParenR"/>
              <a:defRPr sz="2400">
                <a:solidFill>
                  <a:schemeClr val="bg1"/>
                </a:solidFill>
              </a:defRPr>
            </a:lvl1pPr>
            <a:lvl2pPr marL="914400" indent="-457200">
              <a:buClr>
                <a:schemeClr val="bg1"/>
              </a:buClr>
              <a:buSzPct val="110000"/>
              <a:buFont typeface="+mj-lt"/>
              <a:buAutoNum type="arabicParenR"/>
              <a:defRPr sz="2400">
                <a:solidFill>
                  <a:schemeClr val="bg1"/>
                </a:solidFill>
              </a:defRPr>
            </a:lvl2pPr>
            <a:lvl3pPr marL="1371600" indent="-457200">
              <a:buClr>
                <a:schemeClr val="bg1"/>
              </a:buClr>
              <a:buFont typeface="+mj-lt"/>
              <a:buAutoNum type="arabicParenR"/>
              <a:defRPr sz="2400">
                <a:solidFill>
                  <a:schemeClr val="bg1"/>
                </a:solidFill>
              </a:defRPr>
            </a:lvl3pPr>
            <a:lvl4pPr marL="1714500" indent="-342900">
              <a:buClr>
                <a:schemeClr val="bg1"/>
              </a:buClr>
              <a:buFont typeface="+mj-lt"/>
              <a:buAutoNum type="arabicParenR"/>
              <a:defRPr sz="2400">
                <a:solidFill>
                  <a:schemeClr val="bg1"/>
                </a:solidFill>
              </a:defRPr>
            </a:lvl4pPr>
            <a:lvl5pPr marL="2171700" indent="-342900">
              <a:buClr>
                <a:schemeClr val="bg1"/>
              </a:buClr>
              <a:buFont typeface="+mj-lt"/>
              <a:buAutoNum type="arabicParen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hart Placeholder 8">
            <a:extLst>
              <a:ext uri="{FF2B5EF4-FFF2-40B4-BE49-F238E27FC236}">
                <a16:creationId xmlns:a16="http://schemas.microsoft.com/office/drawing/2014/main" id="{EB3BDC24-E60D-584F-C59D-2B15368EC988}"/>
              </a:ext>
            </a:extLst>
          </p:cNvPr>
          <p:cNvSpPr>
            <a:spLocks noGrp="1"/>
          </p:cNvSpPr>
          <p:nvPr>
            <p:ph type="chart" sz="quarter" idx="10"/>
          </p:nvPr>
        </p:nvSpPr>
        <p:spPr>
          <a:xfrm>
            <a:off x="6374880" y="133350"/>
            <a:ext cx="5693832" cy="6591300"/>
          </a:xfrm>
          <a:prstGeom prst="rect">
            <a:avLst/>
          </a:prstGeom>
        </p:spPr>
        <p:txBody>
          <a:bodyPr/>
          <a:lstStyle/>
          <a:p>
            <a:r>
              <a:rPr lang="en-US"/>
              <a:t>Click icon to add chart</a:t>
            </a:r>
          </a:p>
        </p:txBody>
      </p:sp>
    </p:spTree>
    <p:extLst>
      <p:ext uri="{BB962C8B-B14F-4D97-AF65-F5344CB8AC3E}">
        <p14:creationId xmlns:p14="http://schemas.microsoft.com/office/powerpoint/2010/main" val="151246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4D9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304989"/>
      </p:ext>
    </p:extLst>
  </p:cSld>
  <p:clrMap bg1="lt1" tx1="dk1" bg2="lt2" tx2="dk2" accent1="accent1" accent2="accent2" accent3="accent3" accent4="accent4" accent5="accent5" accent6="accent6" hlink="hlink" folHlink="folHlink"/>
  <p:sldLayoutIdLst>
    <p:sldLayoutId id="2147483703" r:id="rId1"/>
    <p:sldLayoutId id="2147483698" r:id="rId2"/>
    <p:sldLayoutId id="2147483689" r:id="rId3"/>
    <p:sldLayoutId id="2147483715" r:id="rId4"/>
    <p:sldLayoutId id="2147483696" r:id="rId5"/>
    <p:sldLayoutId id="2147483690" r:id="rId6"/>
    <p:sldLayoutId id="2147483701" r:id="rId7"/>
    <p:sldLayoutId id="2147483702" r:id="rId8"/>
    <p:sldLayoutId id="2147483716" r:id="rId9"/>
    <p:sldLayoutId id="2147483704" r:id="rId10"/>
    <p:sldLayoutId id="2147483712" r:id="rId11"/>
    <p:sldLayoutId id="2147483713" r:id="rId12"/>
    <p:sldLayoutId id="2147483693" r:id="rId13"/>
    <p:sldLayoutId id="2147483700" r:id="rId14"/>
    <p:sldLayoutId id="2147483699" r:id="rId15"/>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514350" indent="-514350" algn="l" defTabSz="914400" rtl="0" eaLnBrk="1" latinLnBrk="0" hangingPunct="1">
        <a:lnSpc>
          <a:spcPct val="90000"/>
        </a:lnSpc>
        <a:spcBef>
          <a:spcPts val="1000"/>
        </a:spcBef>
        <a:buClr>
          <a:schemeClr val="bg1"/>
        </a:buClr>
        <a:buFont typeface="+mj-lt"/>
        <a:buAutoNum type="arabicPeriod"/>
        <a:defRPr sz="2800" b="0" i="0" kern="1200">
          <a:solidFill>
            <a:schemeClr val="bg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Clr>
          <a:schemeClr val="bg1"/>
        </a:buClr>
        <a:buFont typeface="+mj-lt"/>
        <a:buAutoNum type="arabicPeriod"/>
        <a:defRPr sz="2400" b="0" i="0" kern="1200">
          <a:solidFill>
            <a:schemeClr val="bg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Clr>
          <a:schemeClr val="bg1"/>
        </a:buClr>
        <a:buFont typeface="+mj-lt"/>
        <a:buAutoNum type="arabicPeriod"/>
        <a:defRPr sz="2000" b="0" i="0" kern="1200">
          <a:solidFill>
            <a:schemeClr val="bg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500"/>
        </a:spcBef>
        <a:buClr>
          <a:schemeClr val="bg1"/>
        </a:buClr>
        <a:buFont typeface="+mj-lt"/>
        <a:buAutoNum type="arabicPeriod"/>
        <a:defRPr sz="1800" b="0" i="0" kern="1200">
          <a:solidFill>
            <a:schemeClr val="bg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bg1"/>
        </a:buClr>
        <a:buFont typeface="+mj-lt"/>
        <a:buAutoNum type="arabicPeriod"/>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hyperlink" Target="mailto:charter.schools@suny.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83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00B81-BF3D-E06F-A50C-9363906FDBBE}"/>
              </a:ext>
            </a:extLst>
          </p:cNvPr>
          <p:cNvSpPr>
            <a:spLocks noGrp="1"/>
          </p:cNvSpPr>
          <p:nvPr>
            <p:ph type="title"/>
          </p:nvPr>
        </p:nvSpPr>
        <p:spPr>
          <a:xfrm>
            <a:off x="1141466" y="4538819"/>
            <a:ext cx="9909068" cy="1325563"/>
          </a:xfrm>
        </p:spPr>
        <p:txBody>
          <a:bodyPr/>
          <a:lstStyle/>
          <a:p>
            <a:r>
              <a:rPr lang="en-US" dirty="0"/>
              <a:t>Finance and Facilities Pre-Opening Guidance</a:t>
            </a:r>
          </a:p>
        </p:txBody>
      </p:sp>
    </p:spTree>
    <p:extLst>
      <p:ext uri="{BB962C8B-B14F-4D97-AF65-F5344CB8AC3E}">
        <p14:creationId xmlns:p14="http://schemas.microsoft.com/office/powerpoint/2010/main" val="112942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0EA6-856C-27B3-AF7E-780F4ACD610F}"/>
              </a:ext>
            </a:extLst>
          </p:cNvPr>
          <p:cNvSpPr>
            <a:spLocks noGrp="1"/>
          </p:cNvSpPr>
          <p:nvPr>
            <p:ph type="title"/>
          </p:nvPr>
        </p:nvSpPr>
        <p:spPr/>
        <p:txBody>
          <a:bodyPr/>
          <a:lstStyle/>
          <a:p>
            <a:r>
              <a:rPr lang="en-US" dirty="0"/>
              <a:t>Meet the Finance and Facilities  Teams</a:t>
            </a:r>
          </a:p>
        </p:txBody>
      </p:sp>
      <p:sp>
        <p:nvSpPr>
          <p:cNvPr id="3" name="Chart Placeholder 2">
            <a:extLst>
              <a:ext uri="{FF2B5EF4-FFF2-40B4-BE49-F238E27FC236}">
                <a16:creationId xmlns:a16="http://schemas.microsoft.com/office/drawing/2014/main" id="{8CABFD0D-1DE8-B382-626C-28B13DCB6EA9}"/>
              </a:ext>
            </a:extLst>
          </p:cNvPr>
          <p:cNvSpPr>
            <a:spLocks noGrp="1"/>
          </p:cNvSpPr>
          <p:nvPr>
            <p:ph type="chart" sz="quarter" idx="10"/>
          </p:nvPr>
        </p:nvSpPr>
        <p:spPr>
          <a:xfrm>
            <a:off x="1142999" y="1684220"/>
            <a:ext cx="9906000" cy="4272280"/>
          </a:xfrm>
        </p:spPr>
        <p:txBody>
          <a:bodyPr/>
          <a:lstStyle/>
          <a:p>
            <a:pPr marL="0" indent="0">
              <a:buNone/>
            </a:pPr>
            <a:endParaRPr lang="en-US" dirty="0"/>
          </a:p>
          <a:p>
            <a:r>
              <a:rPr lang="en-US" dirty="0"/>
              <a:t>Dilek Ulukaya, Managing Director of School Finance and Operations</a:t>
            </a:r>
          </a:p>
          <a:p>
            <a:r>
              <a:rPr lang="en-US" dirty="0"/>
              <a:t>John Flack, Director of School Operations Data</a:t>
            </a:r>
          </a:p>
          <a:p>
            <a:r>
              <a:rPr lang="en-US" dirty="0"/>
              <a:t>Chris Dutkiewicz, School Finance Analyst</a:t>
            </a:r>
          </a:p>
          <a:p>
            <a:r>
              <a:rPr lang="en-US" dirty="0"/>
              <a:t>Matt Beditz, School Finance Analyst</a:t>
            </a:r>
          </a:p>
          <a:p>
            <a:pPr marL="0" indent="0">
              <a:buNone/>
            </a:pPr>
            <a:endParaRPr lang="en-US" dirty="0"/>
          </a:p>
        </p:txBody>
      </p:sp>
    </p:spTree>
    <p:extLst>
      <p:ext uri="{BB962C8B-B14F-4D97-AF65-F5344CB8AC3E}">
        <p14:creationId xmlns:p14="http://schemas.microsoft.com/office/powerpoint/2010/main" val="135510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9EA1-703C-02F3-9F90-00B7999D65AD}"/>
              </a:ext>
            </a:extLst>
          </p:cNvPr>
          <p:cNvSpPr>
            <a:spLocks noGrp="1"/>
          </p:cNvSpPr>
          <p:nvPr>
            <p:ph type="title"/>
          </p:nvPr>
        </p:nvSpPr>
        <p:spPr/>
        <p:txBody>
          <a:bodyPr/>
          <a:lstStyle/>
          <a:p>
            <a:r>
              <a:rPr lang="en-US" dirty="0"/>
              <a:t>Creating a Compass Account</a:t>
            </a:r>
          </a:p>
        </p:txBody>
      </p:sp>
      <p:pic>
        <p:nvPicPr>
          <p:cNvPr id="7" name="Picture 6">
            <a:extLst>
              <a:ext uri="{FF2B5EF4-FFF2-40B4-BE49-F238E27FC236}">
                <a16:creationId xmlns:a16="http://schemas.microsoft.com/office/drawing/2014/main" id="{B82C496E-07B0-0E98-9981-26B331EBA1DD}"/>
              </a:ext>
            </a:extLst>
          </p:cNvPr>
          <p:cNvPicPr>
            <a:picLocks noChangeAspect="1"/>
          </p:cNvPicPr>
          <p:nvPr/>
        </p:nvPicPr>
        <p:blipFill>
          <a:blip r:embed="rId2"/>
          <a:stretch>
            <a:fillRect/>
          </a:stretch>
        </p:blipFill>
        <p:spPr>
          <a:xfrm>
            <a:off x="4562474" y="1349407"/>
            <a:ext cx="3067050" cy="981075"/>
          </a:xfrm>
          <a:prstGeom prst="rect">
            <a:avLst/>
          </a:prstGeom>
        </p:spPr>
      </p:pic>
      <p:pic>
        <p:nvPicPr>
          <p:cNvPr id="9" name="Picture 8">
            <a:extLst>
              <a:ext uri="{FF2B5EF4-FFF2-40B4-BE49-F238E27FC236}">
                <a16:creationId xmlns:a16="http://schemas.microsoft.com/office/drawing/2014/main" id="{91D00159-4A2C-8879-7432-54B54872DA73}"/>
              </a:ext>
            </a:extLst>
          </p:cNvPr>
          <p:cNvPicPr>
            <a:picLocks noChangeAspect="1"/>
          </p:cNvPicPr>
          <p:nvPr/>
        </p:nvPicPr>
        <p:blipFill>
          <a:blip r:embed="rId3"/>
          <a:stretch>
            <a:fillRect/>
          </a:stretch>
        </p:blipFill>
        <p:spPr>
          <a:xfrm>
            <a:off x="1032932" y="2488001"/>
            <a:ext cx="10126133" cy="2097473"/>
          </a:xfrm>
          <a:prstGeom prst="rect">
            <a:avLst/>
          </a:prstGeom>
        </p:spPr>
      </p:pic>
      <p:sp>
        <p:nvSpPr>
          <p:cNvPr id="3" name="TextBox 2">
            <a:extLst>
              <a:ext uri="{FF2B5EF4-FFF2-40B4-BE49-F238E27FC236}">
                <a16:creationId xmlns:a16="http://schemas.microsoft.com/office/drawing/2014/main" id="{8E9D0703-F59C-9936-CBCC-EA8ED2B01C5D}"/>
              </a:ext>
            </a:extLst>
          </p:cNvPr>
          <p:cNvSpPr txBox="1"/>
          <p:nvPr/>
        </p:nvSpPr>
        <p:spPr>
          <a:xfrm>
            <a:off x="1032931" y="4908428"/>
            <a:ext cx="10126133"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Contact </a:t>
            </a:r>
            <a:r>
              <a:rPr lang="en-US">
                <a:solidFill>
                  <a:schemeClr val="bg1"/>
                </a:solidFill>
                <a:hlinkClick r:id="rId4">
                  <a:extLst>
                    <a:ext uri="{A12FA001-AC4F-418D-AE19-62706E023703}">
                      <ahyp:hlinkClr xmlns:ahyp="http://schemas.microsoft.com/office/drawing/2018/hyperlinkcolor" val="tx"/>
                    </a:ext>
                  </a:extLst>
                </a:hlinkClick>
              </a:rPr>
              <a:t>charter.schools@suny.edu</a:t>
            </a:r>
            <a:r>
              <a:rPr lang="en-US">
                <a:solidFill>
                  <a:schemeClr val="bg1"/>
                </a:solidFill>
              </a:rPr>
              <a:t> with </a:t>
            </a:r>
            <a:r>
              <a:rPr lang="en-US" dirty="0">
                <a:solidFill>
                  <a:schemeClr val="bg1"/>
                </a:solidFill>
              </a:rPr>
              <a:t>a list of the names and emails for the staff you want to have access to the school’s Compass account.  Please remember to include the name of the school. Each email will receive a welcome email with a link to update password information and finalize their access to the account.</a:t>
            </a:r>
          </a:p>
        </p:txBody>
      </p:sp>
    </p:spTree>
    <p:extLst>
      <p:ext uri="{BB962C8B-B14F-4D97-AF65-F5344CB8AC3E}">
        <p14:creationId xmlns:p14="http://schemas.microsoft.com/office/powerpoint/2010/main" val="339310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964B-2876-2F96-1FE3-B9F29C7BABE6}"/>
              </a:ext>
            </a:extLst>
          </p:cNvPr>
          <p:cNvSpPr>
            <a:spLocks noGrp="1"/>
          </p:cNvSpPr>
          <p:nvPr>
            <p:ph type="title"/>
          </p:nvPr>
        </p:nvSpPr>
        <p:spPr/>
        <p:txBody>
          <a:bodyPr/>
          <a:lstStyle/>
          <a:p>
            <a:r>
              <a:rPr lang="en-US" dirty="0"/>
              <a:t>Pre-Opening Finance Submission Requirements</a:t>
            </a:r>
          </a:p>
        </p:txBody>
      </p:sp>
      <p:sp>
        <p:nvSpPr>
          <p:cNvPr id="3" name="Chart Placeholder 2">
            <a:extLst>
              <a:ext uri="{FF2B5EF4-FFF2-40B4-BE49-F238E27FC236}">
                <a16:creationId xmlns:a16="http://schemas.microsoft.com/office/drawing/2014/main" id="{0F21F73E-11C0-C383-ABDC-B1138F2303C6}"/>
              </a:ext>
            </a:extLst>
          </p:cNvPr>
          <p:cNvSpPr>
            <a:spLocks noGrp="1"/>
          </p:cNvSpPr>
          <p:nvPr>
            <p:ph type="chart" sz="quarter" idx="10"/>
          </p:nvPr>
        </p:nvSpPr>
        <p:spPr>
          <a:xfrm>
            <a:off x="893232" y="2234876"/>
            <a:ext cx="10405533" cy="2168114"/>
          </a:xfrm>
        </p:spPr>
        <p:txBody>
          <a:bodyPr/>
          <a:lstStyle/>
          <a:p>
            <a:r>
              <a:rPr lang="en-US" dirty="0"/>
              <a:t>Fiscal Policies and Procedures Manual</a:t>
            </a:r>
          </a:p>
          <a:p>
            <a:r>
              <a:rPr lang="en-US" dirty="0"/>
              <a:t>Payroll System Establishment</a:t>
            </a:r>
          </a:p>
          <a:p>
            <a:r>
              <a:rPr lang="en-US" dirty="0"/>
              <a:t>Completion of Initial Statement Process per Charter Agreement</a:t>
            </a:r>
          </a:p>
        </p:txBody>
      </p:sp>
    </p:spTree>
    <p:extLst>
      <p:ext uri="{BB962C8B-B14F-4D97-AF65-F5344CB8AC3E}">
        <p14:creationId xmlns:p14="http://schemas.microsoft.com/office/powerpoint/2010/main" val="46265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1996-AEFB-1A49-BD12-AC62514048D9}"/>
              </a:ext>
            </a:extLst>
          </p:cNvPr>
          <p:cNvSpPr>
            <a:spLocks noGrp="1"/>
          </p:cNvSpPr>
          <p:nvPr>
            <p:ph type="title"/>
          </p:nvPr>
        </p:nvSpPr>
        <p:spPr/>
        <p:txBody>
          <a:bodyPr/>
          <a:lstStyle/>
          <a:p>
            <a:r>
              <a:rPr lang="en-US" dirty="0"/>
              <a:t>Yearly Finance Submission Requirement Schedule</a:t>
            </a:r>
          </a:p>
        </p:txBody>
      </p:sp>
      <p:sp>
        <p:nvSpPr>
          <p:cNvPr id="3" name="Chart Placeholder 2">
            <a:extLst>
              <a:ext uri="{FF2B5EF4-FFF2-40B4-BE49-F238E27FC236}">
                <a16:creationId xmlns:a16="http://schemas.microsoft.com/office/drawing/2014/main" id="{C6B66E62-4A6B-8C88-AE75-51386C5117A2}"/>
              </a:ext>
            </a:extLst>
          </p:cNvPr>
          <p:cNvSpPr>
            <a:spLocks noGrp="1"/>
          </p:cNvSpPr>
          <p:nvPr>
            <p:ph type="chart" sz="quarter" idx="10"/>
          </p:nvPr>
        </p:nvSpPr>
        <p:spPr>
          <a:xfrm>
            <a:off x="1413932" y="1845087"/>
            <a:ext cx="9364134" cy="4090349"/>
          </a:xfrm>
        </p:spPr>
        <p:txBody>
          <a:bodyPr/>
          <a:lstStyle/>
          <a:p>
            <a:r>
              <a:rPr lang="en-US" sz="2000" dirty="0"/>
              <a:t>Annual Budget Submission</a:t>
            </a:r>
          </a:p>
          <a:p>
            <a:pPr lvl="1"/>
            <a:r>
              <a:rPr lang="en-US" sz="1600" dirty="0"/>
              <a:t>Due Yearly 6/30</a:t>
            </a:r>
          </a:p>
          <a:p>
            <a:r>
              <a:rPr lang="en-US" sz="2000" dirty="0"/>
              <a:t>Quarterly Financial Reports</a:t>
            </a:r>
          </a:p>
          <a:p>
            <a:pPr lvl="1"/>
            <a:r>
              <a:rPr lang="en-US" sz="1600" dirty="0"/>
              <a:t>Q1 Financial Report – Due 11/15</a:t>
            </a:r>
          </a:p>
          <a:p>
            <a:pPr lvl="1"/>
            <a:r>
              <a:rPr lang="en-US" sz="1600" dirty="0"/>
              <a:t>Q2 Financial Report – Due 2/15</a:t>
            </a:r>
          </a:p>
          <a:p>
            <a:pPr lvl="1"/>
            <a:r>
              <a:rPr lang="en-US" sz="1600" dirty="0"/>
              <a:t>Q3 Financial Report – Due 5/15</a:t>
            </a:r>
          </a:p>
          <a:p>
            <a:pPr lvl="1"/>
            <a:r>
              <a:rPr lang="en-US" sz="1600" dirty="0"/>
              <a:t>Q4 Financial Report – Due 8/15</a:t>
            </a:r>
          </a:p>
          <a:p>
            <a:r>
              <a:rPr lang="en-US" sz="2000" dirty="0"/>
              <a:t>Annual Financial Audit</a:t>
            </a:r>
          </a:p>
          <a:p>
            <a:pPr lvl="1"/>
            <a:r>
              <a:rPr lang="en-US" sz="1600" dirty="0"/>
              <a:t>Due Yearly 11/1</a:t>
            </a:r>
          </a:p>
          <a:p>
            <a:pPr lvl="2"/>
            <a:r>
              <a:rPr lang="en-US" sz="1200" dirty="0"/>
              <a:t>For schools opening July 2025, the first audit will be due November 2026 for the year 7/1/2025-6/30/2026</a:t>
            </a:r>
          </a:p>
          <a:p>
            <a:r>
              <a:rPr lang="en-US" sz="2000" dirty="0"/>
              <a:t>Tax Form 990/8868 Extension </a:t>
            </a:r>
          </a:p>
          <a:p>
            <a:pPr lvl="1"/>
            <a:r>
              <a:rPr lang="en-US" sz="1600" dirty="0"/>
              <a:t>990/8868 Extension Due Yearly 11/1</a:t>
            </a:r>
          </a:p>
          <a:p>
            <a:pPr lvl="1"/>
            <a:r>
              <a:rPr lang="en-US" sz="1600" dirty="0"/>
              <a:t>990 Due 5/15 (Only applicable if 8868 Extension was submitted on 11/1)</a:t>
            </a:r>
          </a:p>
        </p:txBody>
      </p:sp>
    </p:spTree>
    <p:extLst>
      <p:ext uri="{BB962C8B-B14F-4D97-AF65-F5344CB8AC3E}">
        <p14:creationId xmlns:p14="http://schemas.microsoft.com/office/powerpoint/2010/main" val="354795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BD02-7ED7-AFBB-78DA-ACF8C0D1B0BD}"/>
              </a:ext>
            </a:extLst>
          </p:cNvPr>
          <p:cNvSpPr>
            <a:spLocks noGrp="1"/>
          </p:cNvSpPr>
          <p:nvPr>
            <p:ph type="title"/>
          </p:nvPr>
        </p:nvSpPr>
        <p:spPr/>
        <p:txBody>
          <a:bodyPr/>
          <a:lstStyle/>
          <a:p>
            <a:r>
              <a:rPr lang="en-US" dirty="0"/>
              <a:t>Yearly facility questionnaire</a:t>
            </a:r>
          </a:p>
        </p:txBody>
      </p:sp>
      <p:sp>
        <p:nvSpPr>
          <p:cNvPr id="4" name="Chart Placeholder 2">
            <a:extLst>
              <a:ext uri="{FF2B5EF4-FFF2-40B4-BE49-F238E27FC236}">
                <a16:creationId xmlns:a16="http://schemas.microsoft.com/office/drawing/2014/main" id="{4608EE4D-C789-ABE1-8FFB-5E6C769FE162}"/>
              </a:ext>
            </a:extLst>
          </p:cNvPr>
          <p:cNvSpPr>
            <a:spLocks noGrp="1"/>
          </p:cNvSpPr>
          <p:nvPr>
            <p:ph type="chart" sz="quarter" idx="10"/>
          </p:nvPr>
        </p:nvSpPr>
        <p:spPr>
          <a:xfrm>
            <a:off x="1142999" y="1684220"/>
            <a:ext cx="9906000" cy="4272280"/>
          </a:xfrm>
        </p:spPr>
        <p:txBody>
          <a:bodyPr/>
          <a:lstStyle/>
          <a:p>
            <a:r>
              <a:rPr lang="en-US" dirty="0"/>
              <a:t>Facility Questionnaire – Due 4/15</a:t>
            </a:r>
            <a:br>
              <a:rPr lang="en-US" dirty="0"/>
            </a:br>
            <a:r>
              <a:rPr lang="en-US" dirty="0"/>
              <a:t>(School nickname(s); Address; District; Grades; Facility Type [lease/private/colocation])</a:t>
            </a:r>
          </a:p>
          <a:p>
            <a:r>
              <a:rPr lang="en-US" dirty="0"/>
              <a:t>Facility Compliance Checklist – Inspection</a:t>
            </a:r>
            <a:br>
              <a:rPr lang="en-US" dirty="0"/>
            </a:br>
            <a:r>
              <a:rPr lang="en-US" dirty="0"/>
              <a:t>Performed 10 business days before the first day of instruction</a:t>
            </a:r>
          </a:p>
          <a:p>
            <a:pPr lvl="1"/>
            <a:r>
              <a:rPr lang="en-US" dirty="0"/>
              <a:t>See PREOPENING FACILITY PHYSICAL PLANT CHECKLIST</a:t>
            </a:r>
          </a:p>
          <a:p>
            <a:pPr lvl="1"/>
            <a:r>
              <a:rPr lang="en-US" dirty="0"/>
              <a:t>See the FACILITIES GUIDANCE on the Operations and Compliance page</a:t>
            </a:r>
            <a:br>
              <a:rPr lang="en-US" dirty="0"/>
            </a:br>
            <a:r>
              <a:rPr lang="en-US" dirty="0"/>
              <a:t>(</a:t>
            </a:r>
            <a:r>
              <a:rPr lang="en-US" i="1" dirty="0"/>
              <a:t>www.newyorkcharters.org/resource-center/school-leaders/compliance/</a:t>
            </a:r>
            <a:r>
              <a:rPr lang="en-US" dirty="0"/>
              <a:t>)</a:t>
            </a:r>
          </a:p>
          <a:p>
            <a:pPr marL="0" indent="0">
              <a:buNone/>
            </a:pPr>
            <a:endParaRPr lang="en-US" dirty="0"/>
          </a:p>
        </p:txBody>
      </p:sp>
    </p:spTree>
    <p:extLst>
      <p:ext uri="{BB962C8B-B14F-4D97-AF65-F5344CB8AC3E}">
        <p14:creationId xmlns:p14="http://schemas.microsoft.com/office/powerpoint/2010/main" val="85587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77CB-E19D-249C-3AE7-813AB8B7CC83}"/>
              </a:ext>
            </a:extLst>
          </p:cNvPr>
          <p:cNvSpPr>
            <a:spLocks noGrp="1"/>
          </p:cNvSpPr>
          <p:nvPr>
            <p:ph type="title"/>
          </p:nvPr>
        </p:nvSpPr>
        <p:spPr/>
        <p:txBody>
          <a:bodyPr/>
          <a:lstStyle/>
          <a:p>
            <a:r>
              <a:rPr lang="en-US" dirty="0"/>
              <a:t>certificate of occupancy</a:t>
            </a:r>
            <a:br>
              <a:rPr lang="en-US" i="1" dirty="0"/>
            </a:br>
            <a:r>
              <a:rPr lang="en-US" dirty="0"/>
              <a:t>Outside of New York City</a:t>
            </a:r>
          </a:p>
        </p:txBody>
      </p:sp>
      <p:sp>
        <p:nvSpPr>
          <p:cNvPr id="4" name="TextBox 3">
            <a:extLst>
              <a:ext uri="{FF2B5EF4-FFF2-40B4-BE49-F238E27FC236}">
                <a16:creationId xmlns:a16="http://schemas.microsoft.com/office/drawing/2014/main" id="{C63C5FA7-FF7B-5458-C4F3-D53174DF4D7E}"/>
              </a:ext>
            </a:extLst>
          </p:cNvPr>
          <p:cNvSpPr txBox="1"/>
          <p:nvPr/>
        </p:nvSpPr>
        <p:spPr>
          <a:xfrm>
            <a:off x="1562100" y="1600200"/>
            <a:ext cx="9620250" cy="4062651"/>
          </a:xfrm>
          <a:prstGeom prst="rect">
            <a:avLst/>
          </a:prstGeom>
          <a:noFill/>
        </p:spPr>
        <p:txBody>
          <a:bodyPr wrap="square" rtlCol="0">
            <a:spAutoFit/>
          </a:bodyPr>
          <a:lstStyle/>
          <a:p>
            <a:r>
              <a:rPr lang="en-US" sz="3000" dirty="0">
                <a:solidFill>
                  <a:schemeClr val="bg1"/>
                </a:solidFill>
                <a:effectLst/>
                <a:latin typeface="Calibri" panose="020F0502020204030204" pitchFamily="34" charset="0"/>
                <a:ea typeface="Calibri" panose="020F0502020204030204" pitchFamily="34" charset="0"/>
              </a:rPr>
              <a:t>All SUNY-authorized charters outside of NYC require a current and valid TCO/CO issued by NYSED’s facilities office for each school facility. A TCO/CO issued by the locality is not sufficient. Any SUNY-authorized charter schools operating outside of NYC anticipating opening new facilities for the 2025-26 school year should be working now to understand the requirements and approval process to ensure you can acquire the required NYSED TCO/CO before school opening. </a:t>
            </a:r>
          </a:p>
          <a:p>
            <a:endParaRPr lang="en-US" dirty="0"/>
          </a:p>
        </p:txBody>
      </p:sp>
    </p:spTree>
    <p:extLst>
      <p:ext uri="{BB962C8B-B14F-4D97-AF65-F5344CB8AC3E}">
        <p14:creationId xmlns:p14="http://schemas.microsoft.com/office/powerpoint/2010/main" val="366445698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SUNY Charter Schools Institute PPT Template.potx" id="{5E8A00C9-19A2-4D68-8FC1-44A0DE35AE9D}" vid="{B73F643B-DE33-48D7-AAD7-85B92390D2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36BAE655ABF041A1B2A963B56E2F7C" ma:contentTypeVersion="20" ma:contentTypeDescription="Create a new document." ma:contentTypeScope="" ma:versionID="4f87e94c927cc756cae8792b7a05730c">
  <xsd:schema xmlns:xsd="http://www.w3.org/2001/XMLSchema" xmlns:xs="http://www.w3.org/2001/XMLSchema" xmlns:p="http://schemas.microsoft.com/office/2006/metadata/properties" xmlns:ns1="http://schemas.microsoft.com/sharepoint/v3" xmlns:ns2="c60e6e65-a03b-4063-8c9f-a80685a54f78" xmlns:ns3="36867089-0e66-4887-8f12-d9d978369158" targetNamespace="http://schemas.microsoft.com/office/2006/metadata/properties" ma:root="true" ma:fieldsID="0caa0b814ff07752a7caf7645ca590f6" ns1:_="" ns2:_="" ns3:_="">
    <xsd:import namespace="http://schemas.microsoft.com/sharepoint/v3"/>
    <xsd:import namespace="c60e6e65-a03b-4063-8c9f-a80685a54f78"/>
    <xsd:import namespace="36867089-0e66-4887-8f12-d9d9783691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1:_ip_UnifiedCompliancePolicyProperties" minOccurs="0"/>
                <xsd:element ref="ns1:_ip_UnifiedCompliancePolicyUIAction"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0e6e65-a03b-4063-8c9f-a80685a54f78"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84558b3-4b7e-402e-a6c9-1417db9941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LengthInSeconds" ma:index="2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867089-0e66-4887-8f12-d9d978369158"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a0401ab-bc95-44db-9d0e-3a8416476754}" ma:internalName="TaxCatchAll" ma:showField="CatchAllData" ma:web="36867089-0e66-4887-8f12-d9d9783691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6867089-0e66-4887-8f12-d9d978369158" xsi:nil="true"/>
    <lcf76f155ced4ddcb4097134ff3c332f xmlns="c60e6e65-a03b-4063-8c9f-a80685a54f78">
      <Terms xmlns="http://schemas.microsoft.com/office/infopath/2007/PartnerControls"/>
    </lcf76f155ced4ddcb4097134ff3c332f>
    <SharedWithUsers xmlns="36867089-0e66-4887-8f12-d9d978369158">
      <UserInfo>
        <DisplayName/>
        <AccountId xsi:nil="true"/>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0A913CA-2E56-411B-8622-EE1A939D5B71}"/>
</file>

<file path=customXml/itemProps2.xml><?xml version="1.0" encoding="utf-8"?>
<ds:datastoreItem xmlns:ds="http://schemas.openxmlformats.org/officeDocument/2006/customXml" ds:itemID="{DF977E2F-F011-4606-946F-AAE1BFC9ADA8}">
  <ds:schemaRefs>
    <ds:schemaRef ds:uri="http://schemas.microsoft.com/sharepoint/v3/contenttype/forms"/>
  </ds:schemaRefs>
</ds:datastoreItem>
</file>

<file path=customXml/itemProps3.xml><?xml version="1.0" encoding="utf-8"?>
<ds:datastoreItem xmlns:ds="http://schemas.openxmlformats.org/officeDocument/2006/customXml" ds:itemID="{3A06F937-8054-4CE6-9538-376082DAA0EF}">
  <ds:schemaRefs>
    <ds:schemaRef ds:uri="http://schemas.microsoft.com/office/2006/documentManagement/types"/>
    <ds:schemaRef ds:uri="http://schemas.openxmlformats.org/package/2006/metadata/core-properties"/>
    <ds:schemaRef ds:uri="http://www.w3.org/XML/1998/namespace"/>
    <ds:schemaRef ds:uri="620bdd87-c781-403e-a236-b9db414f305a"/>
    <ds:schemaRef ds:uri="http://purl.org/dc/dcmitype/"/>
    <ds:schemaRef ds:uri="http://purl.org/dc/terms/"/>
    <ds:schemaRef ds:uri="http://schemas.microsoft.com/office/2006/metadata/properties"/>
    <ds:schemaRef ds:uri="http://schemas.microsoft.com/office/infopath/2007/PartnerControls"/>
    <ds:schemaRef ds:uri="http://purl.org/dc/elements/1.1/"/>
    <ds:schemaRef ds:uri="f31c6b7b-2eab-4cc2-922f-16ffa9109d21"/>
  </ds:schemaRefs>
</ds:datastoreItem>
</file>

<file path=docProps/app.xml><?xml version="1.0" encoding="utf-8"?>
<Properties xmlns="http://schemas.openxmlformats.org/officeDocument/2006/extended-properties" xmlns:vt="http://schemas.openxmlformats.org/officeDocument/2006/docPropsVTypes">
  <Template>2024 SUNY Charter Schools Institute Preopening</Template>
  <TotalTime>351</TotalTime>
  <Words>376</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Courier New</vt:lpstr>
      <vt:lpstr>Helvetica Light</vt:lpstr>
      <vt:lpstr>Wingdings</vt:lpstr>
      <vt:lpstr>1_Custom Design</vt:lpstr>
      <vt:lpstr>PowerPoint Presentation</vt:lpstr>
      <vt:lpstr>Finance and Facilities Pre-Opening Guidance</vt:lpstr>
      <vt:lpstr>Meet the Finance and Facilities  Teams</vt:lpstr>
      <vt:lpstr>Creating a Compass Account</vt:lpstr>
      <vt:lpstr>Pre-Opening Finance Submission Requirements</vt:lpstr>
      <vt:lpstr>Yearly Finance Submission Requirement Schedule</vt:lpstr>
      <vt:lpstr>Yearly facility questionnaire</vt:lpstr>
      <vt:lpstr>certificate of occupancy Outside of New York City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Beditz, Matt</dc:creator>
  <cp:lastModifiedBy>Jones, Tanya Lewis</cp:lastModifiedBy>
  <cp:revision>6</cp:revision>
  <dcterms:created xsi:type="dcterms:W3CDTF">2025-01-08T17:41:35Z</dcterms:created>
  <dcterms:modified xsi:type="dcterms:W3CDTF">2025-01-21T14:49:35Z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0x0101005636BAE655ABF041A1B2A963B56E2F7C</vt:lpwstr>
  </property>
  <property fmtid="{D5CDD505-2E9C-101B-9397-08002B2CF9AE}" pid="3" name="MediaServiceImageTags">
    <vt:lpwstr/>
  </property>
</Properties>
</file>